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sldIdLst>
    <p:sldId id="256" r:id="rId2"/>
    <p:sldId id="259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0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3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92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437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02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2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7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48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7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74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5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8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8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6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50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0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4EFFBCD-527F-43A9-97E0-91B7BDEFF14F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AC28-5A61-40AE-BE72-DF8FD537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1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511829-F82E-4052-A4FA-5EE7DF8FA92E}"/>
              </a:ext>
            </a:extLst>
          </p:cNvPr>
          <p:cNvSpPr txBox="1"/>
          <p:nvPr/>
        </p:nvSpPr>
        <p:spPr>
          <a:xfrm>
            <a:off x="1373462" y="351825"/>
            <a:ext cx="891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Об этом нужно говорить!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2E7B8-1874-40F9-A234-068E58198735}"/>
              </a:ext>
            </a:extLst>
          </p:cNvPr>
          <p:cNvSpPr txBox="1"/>
          <p:nvPr/>
        </p:nvSpPr>
        <p:spPr>
          <a:xfrm>
            <a:off x="5117195" y="1518842"/>
            <a:ext cx="67651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Безопасность интимной жизни и сохранение здоровья</a:t>
            </a:r>
          </a:p>
          <a:p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F144BF-94FD-4C2C-BA79-4BCC106E6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4" y="1677798"/>
            <a:ext cx="5396812" cy="53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4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2" y="165128"/>
            <a:ext cx="9722374" cy="1400530"/>
          </a:xfr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Правила безопасного сексуального поведения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629641" y="2467093"/>
            <a:ext cx="3590022" cy="3312921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Правило №3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Чтобы предотвратить инфицирование ВИЧ, нужно сохранять верность одному партнеру. 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75E7B-4C12-4D1D-9CC6-9FA4912CA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59" y="1182848"/>
            <a:ext cx="5243818" cy="52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2" y="165128"/>
            <a:ext cx="9722374" cy="1400530"/>
          </a:xfr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Правила безопасного сексуального поведения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7415868" y="2534205"/>
            <a:ext cx="4278849" cy="3212254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Правило №4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Прежде чем вступать в сексуальные отношения, обоим партнерам следует сдать анализы на ИППП, включая ВИЧ/СПИД.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CE73C8-1848-4ADD-8EAD-EC850E43F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12" y="1778466"/>
            <a:ext cx="4026716" cy="40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7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2" y="165128"/>
            <a:ext cx="9722374" cy="1400530"/>
          </a:xfr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Правила безопасного сексуального поведения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528973" y="1896642"/>
            <a:ext cx="4378588" cy="479623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Правило №5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Необходимо применять презервативы при каждом сексуальном контакте, соблюдая правила их покупки и использования. Только в этом случае можно рассчитывать на эффективную защиту от ВИЧ.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586B9-1F0F-41C6-82AE-5EB98617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52" y="2126178"/>
            <a:ext cx="4513277" cy="45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10" y="249018"/>
            <a:ext cx="10125046" cy="1400530"/>
          </a:xfrm>
          <a:solidFill>
            <a:schemeClr val="accent4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Нарушения половой неприкосновенности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528972" y="2072811"/>
            <a:ext cx="10829722" cy="3942096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· Любые прикосновения сексуального характера без согласия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Принуждение к сексуальным действиям (угрозами, шантажом)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Сексуальные домогательства (словесные, физические)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Сексуальные контакты с лицом, не способным дать осознанное согласие 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4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1" y="455873"/>
            <a:ext cx="10125046" cy="774439"/>
          </a:xfrm>
          <a:solidFill>
            <a:schemeClr val="accent4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Важные принципы согласия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-1373212" y="1550924"/>
            <a:ext cx="10829722" cy="54455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1. Добровольность - без давления, угроз, шантажа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326E009-E09F-4D58-9036-F8B2B227C2E4}"/>
              </a:ext>
            </a:extLst>
          </p:cNvPr>
          <p:cNvSpPr txBox="1">
            <a:spLocks/>
          </p:cNvSpPr>
          <p:nvPr/>
        </p:nvSpPr>
        <p:spPr>
          <a:xfrm>
            <a:off x="1441715" y="2221683"/>
            <a:ext cx="10829722" cy="54455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2. Информированность - человек понимает, на что соглашается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33327C1-FC93-4BA4-93ED-78D8370F5946}"/>
              </a:ext>
            </a:extLst>
          </p:cNvPr>
          <p:cNvSpPr txBox="1">
            <a:spLocks/>
          </p:cNvSpPr>
          <p:nvPr/>
        </p:nvSpPr>
        <p:spPr>
          <a:xfrm>
            <a:off x="-381899" y="2932016"/>
            <a:ext cx="10829722" cy="54455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3. Возможность отказа - можно сказать "нет" в любой момент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8A7709D-CFD8-48FF-AB29-2FE8B8FA9641}"/>
              </a:ext>
            </a:extLst>
          </p:cNvPr>
          <p:cNvSpPr txBox="1">
            <a:spLocks/>
          </p:cNvSpPr>
          <p:nvPr/>
        </p:nvSpPr>
        <p:spPr>
          <a:xfrm>
            <a:off x="1963008" y="3690377"/>
            <a:ext cx="10829722" cy="54455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4. Равенство - отсутствие зависимости или подчинения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58222D1-4241-407A-B9F8-D11C198676D8}"/>
              </a:ext>
            </a:extLst>
          </p:cNvPr>
          <p:cNvSpPr txBox="1">
            <a:spLocks/>
          </p:cNvSpPr>
          <p:nvPr/>
        </p:nvSpPr>
        <p:spPr>
          <a:xfrm>
            <a:off x="0" y="4448738"/>
            <a:ext cx="12192000" cy="80079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5. Трезвость - человек не под воздействием веществ, мешающих трезвому суждению</a:t>
            </a:r>
          </a:p>
        </p:txBody>
      </p:sp>
    </p:spTree>
    <p:extLst>
      <p:ext uri="{BB962C8B-B14F-4D97-AF65-F5344CB8AC3E}">
        <p14:creationId xmlns:p14="http://schemas.microsoft.com/office/powerpoint/2010/main" val="35901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352339" y="109057"/>
            <a:ext cx="11585570" cy="6655298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</a:t>
            </a:r>
            <a:r>
              <a:rPr lang="ru-RU" sz="2400" b="1" u="sng" dirty="0">
                <a:solidFill>
                  <a:schemeClr val="tx1"/>
                </a:solidFill>
              </a:rPr>
              <a:t>Ваше тело принадлежит только вам </a:t>
            </a:r>
            <a:r>
              <a:rPr lang="ru-RU" sz="2400" b="1" dirty="0">
                <a:solidFill>
                  <a:schemeClr val="tx1"/>
                </a:solidFill>
              </a:rPr>
              <a:t>– вы имеете право устанавливать любые границы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</a:t>
            </a:r>
            <a:r>
              <a:rPr lang="ru-RU" sz="2400" b="1" u="sng" dirty="0">
                <a:solidFill>
                  <a:schemeClr val="tx1"/>
                </a:solidFill>
              </a:rPr>
              <a:t>"Нет" означает "нет" </a:t>
            </a:r>
            <a:r>
              <a:rPr lang="ru-RU" sz="2400" b="1" dirty="0">
                <a:solidFill>
                  <a:schemeClr val="tx1"/>
                </a:solidFill>
              </a:rPr>
              <a:t>– всегда, без исключений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Молчание – не согласие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Согласие на одно действие не означает согласие на другое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· Можно передумать в любой момент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0472100-B77F-46D8-9143-15D35CBA3F59}"/>
              </a:ext>
            </a:extLst>
          </p:cNvPr>
          <p:cNvSpPr txBox="1">
            <a:spLocks/>
          </p:cNvSpPr>
          <p:nvPr/>
        </p:nvSpPr>
        <p:spPr>
          <a:xfrm>
            <a:off x="621993" y="271520"/>
            <a:ext cx="1104626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>
                <a:solidFill>
                  <a:srgbClr val="FF0000"/>
                </a:solidFill>
              </a:rPr>
              <a:t>Важно помнить: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968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4C2CF-825F-4B9B-ACD7-FA6CB26E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94" y="220072"/>
            <a:ext cx="11595594" cy="6147171"/>
          </a:xfr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Это право человека на защиту от любых сексуальных посягательств без его добровольного и осознанного согласия.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6D25BC-4AA8-4C49-A368-62B766EB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89" y="1902343"/>
            <a:ext cx="2921024" cy="43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6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4C2CF-825F-4B9B-ACD7-FA6CB26E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891" y="1572670"/>
            <a:ext cx="6479097" cy="3234095"/>
          </a:xfrm>
        </p:spPr>
        <p:txBody>
          <a:bodyPr/>
          <a:lstStyle/>
          <a:p>
            <a:pPr algn="ctr"/>
            <a:r>
              <a:rPr lang="ru-RU" sz="3200" b="1" dirty="0"/>
              <a:t>Безопасными можно с полным правом назвать такие сексуальные взаимоотношения, которые исключают возможность психических травм и вредных последствий для здоровья человека.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1EB96-B3BB-4D9C-A34D-F2049064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098" y="-159391"/>
            <a:ext cx="7431862" cy="74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97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4C2CF-825F-4B9B-ACD7-FA6CB26E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9" y="613358"/>
            <a:ext cx="5108896" cy="5841008"/>
          </a:xfr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600" b="1" dirty="0"/>
              <a:t>Ключ к безопасному сексу </a:t>
            </a:r>
            <a:br>
              <a:rPr lang="ru-RU" sz="2600" b="1" dirty="0"/>
            </a:br>
            <a:r>
              <a:rPr lang="ru-RU" sz="2600" b="1" dirty="0"/>
              <a:t>– </a:t>
            </a:r>
            <a:br>
              <a:rPr lang="ru-RU" sz="2600" b="1" dirty="0"/>
            </a:br>
            <a:r>
              <a:rPr lang="ru-RU" sz="2600" b="1" dirty="0"/>
              <a:t>честность и откровенное общение между партнерами, их взаимная ответственность, способность контролировать свои потребности с учетом интересов и чувств другого человека, умение соотносить свои действия с возможными последствиями.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D847F3-D396-4BEC-941C-9623D3145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33" y="672081"/>
            <a:ext cx="5108896" cy="51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787" y="1484640"/>
            <a:ext cx="6686126" cy="388872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Важно!</a:t>
            </a:r>
            <a:br>
              <a:rPr lang="ru-RU" sz="5400" b="1" dirty="0">
                <a:solidFill>
                  <a:srgbClr val="FF0000"/>
                </a:solidFill>
              </a:rPr>
            </a:br>
            <a:br>
              <a:rPr lang="ru-RU" sz="5400" b="1" dirty="0"/>
            </a:br>
            <a:r>
              <a:rPr lang="ru-RU" sz="5400" b="1" dirty="0"/>
              <a:t>О</a:t>
            </a:r>
            <a:r>
              <a:rPr lang="ru-RU" b="1" dirty="0"/>
              <a:t>бсудить вопросы безопасного секса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DC2072-DF7F-47D2-850C-09F1F81B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60" y="746270"/>
            <a:ext cx="5365460" cy="53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3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89" y="433066"/>
            <a:ext cx="5355074" cy="599186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Сексуальные отношения могут стать более безопасными, если использовать при половых контактах средства защиты, в первую очередь презерватив.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292EC-26F0-43A9-863A-A433192A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269491"/>
            <a:ext cx="4319016" cy="43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27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173" y="832184"/>
            <a:ext cx="6955128" cy="140053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Нежелательная беременность </a:t>
            </a:r>
            <a:endParaRPr lang="ru-RU" b="1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5992070" y="2728735"/>
            <a:ext cx="528516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>
                <a:solidFill>
                  <a:schemeClr val="tx1"/>
                </a:solidFill>
              </a:rPr>
              <a:t>может вызвать сильнейшие стрессы и разрыв союзов и привязанностей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38F07-B918-470F-8BAC-6E880797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" y="447675"/>
            <a:ext cx="44767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2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2" y="165128"/>
            <a:ext cx="9722374" cy="1400530"/>
          </a:xfr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Правила безопасного сексуального поведения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528972" y="1896642"/>
            <a:ext cx="4764945" cy="479623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Правило №1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Воздержание от сексуальных контактов — это не повод для насмешек и не патология, а всего лишь время на размышление и принятие решения. Предпринимать какие-либо действия можно лишь будучи полностью уверенным в своем решении.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C252E-87CD-4103-B426-64B2F566A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71" y="2176244"/>
            <a:ext cx="4681756" cy="46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96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EFF2-824B-4B55-B817-F0A3CF98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2" y="165128"/>
            <a:ext cx="9722374" cy="1400530"/>
          </a:xfr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Правила безопасного сексуального поведения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F9AA43-A053-453B-B6C6-7ECE6924CAD2}"/>
              </a:ext>
            </a:extLst>
          </p:cNvPr>
          <p:cNvSpPr txBox="1">
            <a:spLocks/>
          </p:cNvSpPr>
          <p:nvPr/>
        </p:nvSpPr>
        <p:spPr>
          <a:xfrm>
            <a:off x="7173053" y="1812752"/>
            <a:ext cx="4764945" cy="479623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Правило №2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Секс — не единственная возможность проявления любви. До определенного времени чувства могут выражаться через ухаживание, поцелуи, объятия и пр. Пока нет уверенности в полной безопасности, лучше избегать сексуальных контактов.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487C34-8D56-418C-85DB-51F77DD09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2" y="662729"/>
            <a:ext cx="49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07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168</TotalTime>
  <Words>396</Words>
  <Application>Microsoft Office PowerPoint</Application>
  <PresentationFormat>Широкоэкранный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Century Gothic</vt:lpstr>
      <vt:lpstr>Wingdings 3</vt:lpstr>
      <vt:lpstr>Ион</vt:lpstr>
      <vt:lpstr>Презентация PowerPoint</vt:lpstr>
      <vt:lpstr>Это право человека на защиту от любых сексуальных посягательств без его добровольного и осознанного согласия. </vt:lpstr>
      <vt:lpstr>Безопасными можно с полным правом назвать такие сексуальные взаимоотношения, которые исключают возможность психических травм и вредных последствий для здоровья человека. </vt:lpstr>
      <vt:lpstr>Ключ к безопасному сексу  –  честность и откровенное общение между партнерами, их взаимная ответственность, способность контролировать свои потребности с учетом интересов и чувств другого человека, умение соотносить свои действия с возможными последствиями.</vt:lpstr>
      <vt:lpstr>Важно!  Обсудить вопросы безопасного секса</vt:lpstr>
      <vt:lpstr>Сексуальные отношения могут стать более безопасными, если использовать при половых контактах средства защиты, в первую очередь презерватив. </vt:lpstr>
      <vt:lpstr>Нежелательная беременность </vt:lpstr>
      <vt:lpstr>Правила безопасного сексуального поведения</vt:lpstr>
      <vt:lpstr>Правила безопасного сексуального поведения</vt:lpstr>
      <vt:lpstr>Правила безопасного сексуального поведения</vt:lpstr>
      <vt:lpstr>Правила безопасного сексуального поведения</vt:lpstr>
      <vt:lpstr>Правила безопасного сексуального поведения</vt:lpstr>
      <vt:lpstr>Нарушения половой неприкосновенности</vt:lpstr>
      <vt:lpstr>Важные принципы согласия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 Marinich</dc:creator>
  <cp:lastModifiedBy>Svetlana Zakovrash</cp:lastModifiedBy>
  <cp:revision>20</cp:revision>
  <dcterms:created xsi:type="dcterms:W3CDTF">2025-12-09T10:33:50Z</dcterms:created>
  <dcterms:modified xsi:type="dcterms:W3CDTF">2026-05-05T11:32:11Z</dcterms:modified>
</cp:coreProperties>
</file>