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86" r:id="rId8"/>
    <p:sldId id="303" r:id="rId9"/>
    <p:sldId id="263" r:id="rId10"/>
    <p:sldId id="269" r:id="rId11"/>
    <p:sldId id="260" r:id="rId12"/>
    <p:sldId id="304" r:id="rId13"/>
    <p:sldId id="291" r:id="rId14"/>
    <p:sldId id="302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04.09.2025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04.09.2025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.me/stop_extremism_bo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220676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</a:p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 внутренних дел Гомельского облисполкома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ru-BY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2821497" y="336102"/>
            <a:ext cx="9370503" cy="6185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Создание экстремистского формирования либо руководство таким формированием предусмотрено наказание в виде ограничения свободы на срок до 5 лет или лишения свободы на срок от 3 до 7 лет, те же деяния. </a:t>
            </a:r>
            <a:r>
              <a:rPr lang="ru-RU" dirty="0">
                <a:solidFill>
                  <a:schemeClr val="accent2"/>
                </a:solidFill>
              </a:rPr>
              <a:t>Если лицо входит в состав экстремистского </a:t>
            </a:r>
            <a:r>
              <a:rPr lang="ru-RU" dirty="0"/>
              <a:t>формирования в целях совершения преступления экстремистской направленности (участвует в экстремистском формировании) его ждет наказание в виде ограничения свободы на срок до четырех лет или лишение свободы на срок от двух до шести лет со штрафом или без штрафа (ст.361-1 Уголовного кодекса Республики Беларусь).</a:t>
            </a:r>
          </a:p>
          <a:p>
            <a:r>
              <a:rPr lang="ru-RU" dirty="0"/>
              <a:t>За </a:t>
            </a:r>
            <a:r>
              <a:rPr lang="ru-RU" dirty="0">
                <a:solidFill>
                  <a:schemeClr val="accent2"/>
                </a:solidFill>
              </a:rPr>
              <a:t>финансирование деятельности </a:t>
            </a:r>
            <a:r>
              <a:rPr lang="ru-RU" dirty="0"/>
              <a:t>экстремистского формирования – предоставление или сбор денежных средств, ценных бумаг либо иного имущества – последует арест, или ограничение свободы на срок до пяти лет, или лишением свободы на срок от трех до 5 лет и лишением свободы на срок от пяти до восьми лет со штрафом.</a:t>
            </a:r>
          </a:p>
          <a:p>
            <a:endParaRPr lang="ru-RU" dirty="0"/>
          </a:p>
          <a:p>
            <a:r>
              <a:rPr lang="ru-RU" dirty="0">
                <a:solidFill>
                  <a:schemeClr val="accent3"/>
                </a:solidFill>
              </a:rPr>
              <a:t>Республика Беларусь, как государство, заинтересована в сохранении мира, стабильности в обществе и безопасности своих граждан. Сотрудники правоохранительных органов имеют возможность оперативно и качественно реагировать на вызовы и угрозы деструктивно настроенных граждан. Поэтому важно, чтобы каждый человек осознавал последствия своих действий.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НАСТУПАЕТ СЕРЬЕЗНАЯ УГОЛОВНАЯ ОТВЕТСТВЕННОСТЬ!</a:t>
            </a:r>
            <a:endParaRPr lang="ru-BY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A1A5-44E9-4DEF-9F4E-CF52A9360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7" y="1812023"/>
            <a:ext cx="2862024" cy="33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2821497" y="336102"/>
            <a:ext cx="937050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endParaRPr lang="ru-RU" dirty="0"/>
          </a:p>
          <a:p>
            <a:pPr fontAlgn="ctr"/>
            <a:r>
              <a:rPr lang="ru-RU" dirty="0"/>
              <a:t>Президент Республики Беларусь является главой государства и</a:t>
            </a:r>
          </a:p>
          <a:p>
            <a:pPr fontAlgn="ctr"/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гарантом Конституции, прав и свобод человека и гражданина</a:t>
            </a:r>
            <a:r>
              <a:rPr lang="ru-RU" dirty="0"/>
              <a:t>. </a:t>
            </a:r>
          </a:p>
          <a:p>
            <a:pPr fontAlgn="ctr"/>
            <a:r>
              <a:rPr lang="ru-RU" dirty="0"/>
              <a:t>Этот статус закреплен в Конституции Республики Беларусь и означает, что Президент отвечает за соблюдение основного закона страны и обеспечивает реализацию прав граждан. </a:t>
            </a:r>
          </a:p>
          <a:p>
            <a:pPr fontAlgn="ctr"/>
            <a:endParaRPr lang="ru-RU" dirty="0"/>
          </a:p>
          <a:p>
            <a:pPr fontAlgn="ctr"/>
            <a:r>
              <a:rPr lang="ru-RU" dirty="0"/>
              <a:t>В Беларуси уголовная ответственность за публичное</a:t>
            </a:r>
          </a:p>
          <a:p>
            <a:pPr fontAlgn="ctr"/>
            <a:r>
              <a:rPr lang="ru-RU" dirty="0"/>
              <a:t> оскорбление Президента Республики Беларусь предусмотрена</a:t>
            </a:r>
          </a:p>
          <a:p>
            <a:pPr fontAlgn="ctr"/>
            <a:r>
              <a:rPr lang="ru-RU" dirty="0"/>
              <a:t> статьей 368 Уголовного кодекса РБ. За это преступление могут</a:t>
            </a:r>
          </a:p>
          <a:p>
            <a:pPr fontAlgn="ctr"/>
            <a:r>
              <a:rPr lang="ru-RU" dirty="0"/>
              <a:t> назначить наказание в виде штрафа, исправительных работ до двух лет, ареста, ограничения свободы до четырех лет или лишения свободы на тот же срок. </a:t>
            </a:r>
          </a:p>
          <a:p>
            <a:r>
              <a:rPr lang="ru-RU" dirty="0">
                <a:solidFill>
                  <a:srgbClr val="FF0000"/>
                </a:solidFill>
              </a:rPr>
              <a:t>Ключевые моменты:</a:t>
            </a:r>
          </a:p>
          <a:p>
            <a:r>
              <a:rPr lang="ru-RU" b="1" dirty="0"/>
              <a:t>Статья 368 УК РБ</a:t>
            </a:r>
            <a:r>
              <a:rPr lang="ru-RU" dirty="0"/>
              <a:t>:</a:t>
            </a:r>
          </a:p>
          <a:p>
            <a:r>
              <a:rPr lang="ru-RU" dirty="0"/>
              <a:t>Предусматривает ответственность за публичное оскорбление Президента Республики Беларусь.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A1A5-44E9-4DEF-9F4E-CF52A9360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7" y="1812023"/>
            <a:ext cx="2862024" cy="33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2" y="-1459686"/>
            <a:ext cx="4256420" cy="9019585"/>
          </a:xfrm>
        </p:spPr>
        <p:txBody>
          <a:bodyPr>
            <a:noAutofit/>
          </a:bodyPr>
          <a:lstStyle/>
          <a:p>
            <a:pPr algn="ctr"/>
            <a:br>
              <a:rPr lang="ru-RU" sz="6600" dirty="0">
                <a:solidFill>
                  <a:srgbClr val="FF0000"/>
                </a:solidFill>
              </a:rPr>
            </a:br>
            <a:br>
              <a:rPr lang="ru-RU" sz="6600" dirty="0">
                <a:solidFill>
                  <a:srgbClr val="FF0000"/>
                </a:solidFill>
              </a:rPr>
            </a:br>
            <a:br>
              <a:rPr lang="ru-RU" sz="6600" dirty="0">
                <a:solidFill>
                  <a:srgbClr val="FF0000"/>
                </a:solidFill>
              </a:rPr>
            </a:br>
            <a:br>
              <a:rPr lang="ru-RU" sz="6600" dirty="0">
                <a:solidFill>
                  <a:srgbClr val="FF0000"/>
                </a:solidFill>
              </a:rPr>
            </a:br>
            <a:br>
              <a:rPr lang="ru-RU" sz="6600" dirty="0">
                <a:solidFill>
                  <a:srgbClr val="FF0000"/>
                </a:solidFill>
              </a:rPr>
            </a:br>
            <a:br>
              <a:rPr lang="ru-RU" sz="6600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ЧТО в аккаунте</a:t>
            </a:r>
            <a:br>
              <a:rPr lang="ru-RU" sz="6600" b="1" dirty="0">
                <a:solidFill>
                  <a:srgbClr val="FF0000"/>
                </a:solidFill>
              </a:rPr>
            </a:b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9600" b="1" dirty="0">
                <a:solidFill>
                  <a:srgbClr val="FF0000"/>
                </a:solidFill>
              </a:rPr>
              <a:t>? </a:t>
            </a:r>
            <a:br>
              <a:rPr lang="ru-RU" sz="6600" b="1" dirty="0"/>
            </a:br>
            <a:br>
              <a:rPr lang="ru-RU" sz="6600" dirty="0"/>
            </a:br>
            <a:br>
              <a:rPr lang="ru-RU" sz="66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16" name="Заголовок 8">
            <a:extLst>
              <a:ext uri="{FF2B5EF4-FFF2-40B4-BE49-F238E27FC236}">
                <a16:creationId xmlns:a16="http://schemas.microsoft.com/office/drawing/2014/main" id="{D18BA24D-742D-49CA-8DAE-38C3CDD15F7E}"/>
              </a:ext>
            </a:extLst>
          </p:cNvPr>
          <p:cNvSpPr txBox="1">
            <a:spLocks/>
          </p:cNvSpPr>
          <p:nvPr/>
        </p:nvSpPr>
        <p:spPr>
          <a:xfrm>
            <a:off x="228104" y="3583567"/>
            <a:ext cx="4462943" cy="1575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624DA4-1685-45AF-90F2-6871C616C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482"/>
            <a:ext cx="4752109" cy="6637827"/>
          </a:xfrm>
        </p:spPr>
      </p:pic>
    </p:spTree>
    <p:extLst>
      <p:ext uri="{BB962C8B-B14F-4D97-AF65-F5344CB8AC3E}">
        <p14:creationId xmlns:p14="http://schemas.microsoft.com/office/powerpoint/2010/main" val="172247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983673"/>
            <a:ext cx="4346095" cy="5237018"/>
          </a:xfrm>
        </p:spPr>
        <p:txBody>
          <a:bodyPr>
            <a:noAutofit/>
          </a:bodyPr>
          <a:lstStyle/>
          <a:p>
            <a:r>
              <a:rPr lang="ru-RU" sz="2000" dirty="0"/>
              <a:t>Подростки не всегда чувствуют и понимаю грань «можно-нельзя». В современном мире сетей и тренда «не быть, а казаться», несовершеннолетние часто переступают эту грань 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Перед Вами посты 15 летней девушки, которая не только героизировала нацизм и восхищалась им, а сделала из преступника и садиста – героя. </a:t>
            </a:r>
            <a:br>
              <a:rPr lang="ru-RU" sz="2000" dirty="0"/>
            </a:b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 flipH="1">
            <a:off x="4216833" y="708774"/>
            <a:ext cx="320361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5CBE92F-4942-4E60-86FD-B0DE3ABDF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16" y="366049"/>
            <a:ext cx="3710697" cy="588927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73A22C-FE3D-46E4-9B0D-1D1326ED5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95" y="0"/>
            <a:ext cx="4518346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17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5801801" cy="5014825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791F437-710F-44B0-8108-F44250D6B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распространения 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-318654"/>
            <a:ext cx="6511636" cy="6541494"/>
          </a:xfrm>
        </p:spPr>
        <p:txBody>
          <a:bodyPr rtlCol="0">
            <a:noAutofit/>
          </a:bodyPr>
          <a:lstStyle/>
          <a:p>
            <a:pPr algn="just"/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br>
              <a:rPr lang="ru-RU" sz="2000" b="1" dirty="0">
                <a:latin typeface="Arial Narrow" panose="020B0606020202030204" pitchFamily="34" charset="0"/>
              </a:rPr>
            </a:b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4798503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1977 г.р. в соцсети «Фейсбук» хранила с целью распространения информационную продукцию («Зеркало»),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1968г.р. в соцсети «Одноклассники» хранил с целью распространения информационную продукцию («Гомельская весна»),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-184558"/>
            <a:ext cx="3792733" cy="2281806"/>
          </a:xfrm>
        </p:spPr>
        <p:txBody>
          <a:bodyPr/>
          <a:lstStyle/>
          <a:p>
            <a:r>
              <a:rPr lang="ru-RU" dirty="0"/>
              <a:t>Проверьте себя!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2E19FE3-26FA-4794-9AFB-48C8B5569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8" y="2598551"/>
            <a:ext cx="4069001" cy="406900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791F437-710F-44B0-8108-F44250D6B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D80B92-0870-4009-8F15-8026148091E6}"/>
              </a:ext>
            </a:extLst>
          </p:cNvPr>
          <p:cNvSpPr/>
          <p:nvPr/>
        </p:nvSpPr>
        <p:spPr>
          <a:xfrm>
            <a:off x="5422901" y="520700"/>
            <a:ext cx="6507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Следует подчеркнуть, что экстремизм является одной из самых больших угроз общественной безопасности. Его методы жестоки и беспощадны, а жертвы – мирные люди. Экстремизм боится света и старается спрятаться среди законопослушных граждан.</a:t>
            </a:r>
            <a:endParaRPr lang="ru-RU" dirty="0">
              <a:effectLst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FC9C2B8D-FFBD-4723-BE99-DE55DF17F90A}"/>
              </a:ext>
            </a:extLst>
          </p:cNvPr>
          <p:cNvSpPr/>
          <p:nvPr/>
        </p:nvSpPr>
        <p:spPr>
          <a:xfrm>
            <a:off x="5143500" y="3810000"/>
            <a:ext cx="2176265" cy="1460500"/>
          </a:xfrm>
          <a:prstGeom prst="rightArrow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B00603-3412-4078-8FDF-6B3F1B24B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84" y="2355147"/>
            <a:ext cx="5747294" cy="32328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D11E47-A833-46B5-A307-BA88521BAFC5}"/>
              </a:ext>
            </a:extLst>
          </p:cNvPr>
          <p:cNvSpPr/>
          <p:nvPr/>
        </p:nvSpPr>
        <p:spPr>
          <a:xfrm>
            <a:off x="5221150" y="58020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B29AFE2-B068-4559-A99C-CEBF571D9654}"/>
              </a:ext>
            </a:extLst>
          </p:cNvPr>
          <p:cNvSpPr/>
          <p:nvPr/>
        </p:nvSpPr>
        <p:spPr>
          <a:xfrm>
            <a:off x="5626433" y="4427834"/>
            <a:ext cx="6096000" cy="2654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 Condensed"/>
              </a:rPr>
              <a:t>Проверить любой ресурс на наличие в списке экстремистских в Республике Беларусь можно посредством чат-бота </a:t>
            </a:r>
            <a:r>
              <a:rPr lang="ru-RU" b="1" dirty="0">
                <a:solidFill>
                  <a:schemeClr val="bg1"/>
                </a:solidFill>
                <a:latin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https://t.me/stop_extremism_bot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86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</a:t>
            </a:r>
            <a:r>
              <a:rPr lang="ru-RU" sz="2300" kern="1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волна симпатий к насильственным 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ru-BY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115736"/>
            <a:ext cx="4346095" cy="5104955"/>
          </a:xfrm>
        </p:spPr>
        <p:txBody>
          <a:bodyPr>
            <a:noAutofit/>
          </a:bodyPr>
          <a:lstStyle/>
          <a:p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Возвращение моды на субкультуру скинхедов в 2022 году – </a:t>
            </a:r>
            <a:r>
              <a:rPr lang="ru-RU" sz="2000" dirty="0">
                <a:solidFill>
                  <a:srgbClr val="FF0000"/>
                </a:solidFill>
              </a:rPr>
              <a:t>это не только тенденция </a:t>
            </a:r>
            <a:r>
              <a:rPr lang="ru-RU" sz="2000" dirty="0"/>
              <a:t>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Но «заигрывания» являются откровенным преступлением 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</a:t>
            </a:r>
            <a:r>
              <a:rPr lang="ru-RU" sz="2000" b="1" dirty="0">
                <a:solidFill>
                  <a:srgbClr val="FF0000"/>
                </a:solidFill>
              </a:rPr>
              <a:t>12 ЛЕТ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C3C94E-6838-4BDA-BEA3-84217E45EE58}"/>
              </a:ext>
            </a:extLst>
          </p:cNvPr>
          <p:cNvSpPr/>
          <p:nvPr/>
        </p:nvSpPr>
        <p:spPr>
          <a:xfrm>
            <a:off x="5998128" y="55851"/>
            <a:ext cx="2635596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576</TotalTime>
  <Words>1357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Roboto Condensed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 </vt:lpstr>
      <vt:lpstr>Так, управляющая одним из кинотеатров 1977 г.р. в соцсети «Фейсбук» хранила с целью распространения информационную продукцию («Зеркало»),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1968г.р. в соцсети «Одноклассники» хранил с целью распространения информационную продукцию («Гомельская весна»),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 </vt:lpstr>
      <vt:lpstr>Проверьте себя! </vt:lpstr>
      <vt:lpstr>Презентация PowerPoint</vt:lpstr>
      <vt:lpstr>    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Но «заигрывания» являются откровенным преступлением 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      ЧТО в аккаунте  ?      </vt:lpstr>
      <vt:lpstr>Подростки не всегда чувствуют и понимаю грань «можно-нельзя». В современном мире сетей и тренда «не быть, а казаться», несовершеннолетние часто переступают эту грань   Перед Вами посты 15 летней девушки, которая не только героизировала нацизм и восхищалась им, а сделала из преступника и садиста – героя.   ДО 12 ЛЕТ ЛИШЕНИЯ свободы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Волчек Е.Н.</cp:lastModifiedBy>
  <cp:revision>56</cp:revision>
  <cp:lastPrinted>2024-09-02T11:48:47Z</cp:lastPrinted>
  <dcterms:created xsi:type="dcterms:W3CDTF">2023-11-27T08:14:30Z</dcterms:created>
  <dcterms:modified xsi:type="dcterms:W3CDTF">2025-09-04T05:19:29Z</dcterms:modified>
</cp:coreProperties>
</file>