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80" r:id="rId19"/>
    <p:sldId id="279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60" r:id="rId29"/>
    <p:sldId id="261" r:id="rId30"/>
    <p:sldId id="262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327B2-BA4B-2C04-0751-5CB63D4AA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01176-DC7A-4C3D-3D8F-352526DA7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DC221-9A2E-7459-102F-C3CFB27CC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20671-6F7D-3A03-EEC1-661A87F9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53D3A-E0F9-8386-2A6C-96671FBB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30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6771-E72D-FAD8-771E-3E196DD2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BB827-257D-60D9-792F-E69590042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5D2E7-C856-F78A-E88C-37547498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AB289-9591-51C9-9E3C-B6F2ACC6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037C-790D-7442-8E43-D2740B3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55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35151-A38B-3766-6A32-FF1DF7687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132D1-640C-FB9A-AD6F-D84573834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5F80A-4BA7-8ED8-9A62-B9219427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8113-D55A-A1A0-D1FE-53C95860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19DDB-F89D-4B2D-21A2-82AF1D10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572D8-D485-1DB1-34B1-C35C61C89940}"/>
              </a:ext>
            </a:extLst>
          </p:cNvPr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17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6D03-149A-DAB3-4B2A-E9B74F2E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E73D-41A7-9934-0990-9208B9523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B2A3F-E719-673C-5D56-F663712D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E594A-52F5-D85E-343C-ADFEE3C7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D5C9C-B2E2-FC26-E459-9E880EF9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1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D51F-B2D5-2804-4F7C-C99850FB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E5516-03B6-C488-EB4A-68AE681E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CB4D7-49A7-D050-70B9-11A1E2D4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A913F-AD00-C1EE-B01A-8590671C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FC386-B2AF-6FAD-D053-E22D48CD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E1B67-3BFF-F04B-52F4-7E724FB3B24D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31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3B21-CF4D-1B01-0F4E-D32C1B2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39FF2-6858-B514-B695-58442557D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30130-974D-B91D-5B93-EC52AABDB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BED99-6FD7-9C6B-1152-A6E42715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53AAC-5967-2565-A715-82D3505A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51313-69FB-E016-3CC1-62CA476E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90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DF9D-B849-CE37-97E4-AD37F880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C626-4008-960A-E601-6AA9F4BB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E8D6C-AC07-ED6B-2EA8-9C40A5AEA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2617E-C6D9-246B-E7B7-8159DF17C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C2094-7EBC-02C5-5AB5-233E63080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10BD2-59B4-FD2E-3C5E-C83AE600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B35C4-A654-7759-BDA0-94D9D1A2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F4347-2EC0-CA6E-2637-8048456D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80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716D-52F2-C7FB-83B1-2DA1AD37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4A371-AC27-6A28-32E6-74A28371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5941A-A24E-885D-E894-0326F4C4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5E5B4-971F-FF6A-1B07-A5C85370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91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F431F-E6DC-4137-3092-A30A0A36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C814B-67B4-C70F-FA51-6205D5E2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AA9C9-D895-DD20-1089-EA75EA42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68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0562-884C-9053-70C1-3B72A0B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8F509-68F0-39D5-1A8B-CE246715A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E37C-27CE-3A84-FC74-BDCCD8A9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95F79-E23E-11D2-40BF-66ED3401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7F7FC-06F3-3D89-5D1A-4EC4B1D7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4ACD5-6E0B-5713-DC9A-41E9D62A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50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2D45-7CDB-D38C-2AAE-273F7976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F0855-1744-56E4-B115-3A3C5EA78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E8A1D-28AE-4A19-BD96-401D4822A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27DDB-CE95-4C89-DFC5-7DDBFC24E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2C835-F3B5-943C-FFC4-D5BA9666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09891-6E3C-ADED-01DD-15FCED37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53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A28D7-6581-4956-AAE3-9104804D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FCCA4-57A4-08A1-FC45-D2BBA66F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A0F4-2442-8D45-3C3D-1B8F55C86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3785E-FB42-1D54-92AC-D0A61A8FA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9CF34-1274-DB45-4809-90E5D244A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54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89" r:id="rId6"/>
    <p:sldLayoutId id="2147483685" r:id="rId7"/>
    <p:sldLayoutId id="2147483686" r:id="rId8"/>
    <p:sldLayoutId id="2147483687" r:id="rId9"/>
    <p:sldLayoutId id="2147483688" r:id="rId10"/>
    <p:sldLayoutId id="214748369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EC44CD-E290-4D60-A056-5BA05B182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07A926-573F-4E69-9EE7-AA72E1696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00700" y="891323"/>
            <a:ext cx="7261788" cy="2450592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6000" dirty="0">
                <a:solidFill>
                  <a:schemeClr val="bg1"/>
                </a:solidFill>
              </a:rPr>
              <a:t>О подростковых и молодежных субкультурах</a:t>
            </a:r>
            <a:br>
              <a:rPr lang="ru-RU" sz="6000" dirty="0">
                <a:solidFill>
                  <a:srgbClr val="FFFFFF"/>
                </a:solidFill>
              </a:rPr>
            </a:br>
            <a:endParaRPr lang="ru-RU" sz="6000" dirty="0">
              <a:solidFill>
                <a:srgbClr val="FFFFFF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9A6F09-83E7-4082-A656-6F24F23847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2366" y="4395175"/>
            <a:ext cx="5040785" cy="1828799"/>
          </a:xfrm>
        </p:spPr>
        <p:txBody>
          <a:bodyPr anchor="b">
            <a:norm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Куцанова Алина Александровна</a:t>
            </a:r>
          </a:p>
          <a:p>
            <a:r>
              <a:rPr lang="ru-RU" sz="2000" dirty="0">
                <a:solidFill>
                  <a:schemeClr val="bg1"/>
                </a:solidFill>
              </a:rPr>
              <a:t>Педагог-психолог отдела по идеологической и воспитательной работе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189494-2B67-46D2-93D6-A122A09BF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7D29247-AC79-4B18-822A-0CC330353C1E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7DF66F1-6B7C-44E3-84AC-424C53ED6DF9}"/>
              </a:ext>
            </a:extLst>
          </p:cNvPr>
          <p:cNvSpPr/>
          <p:nvPr/>
        </p:nvSpPr>
        <p:spPr>
          <a:xfrm>
            <a:off x="6671968" y="6223975"/>
            <a:ext cx="5021183" cy="732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014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D28EB50-99DE-460D-A9EF-FC439F272847}"/>
              </a:ext>
            </a:extLst>
          </p:cNvPr>
          <p:cNvSpPr txBox="1">
            <a:spLocks/>
          </p:cNvSpPr>
          <p:nvPr/>
        </p:nvSpPr>
        <p:spPr>
          <a:xfrm>
            <a:off x="522798" y="884583"/>
            <a:ext cx="9128098" cy="90008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Молодёжный экстремизм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E40789A-FDC4-4F2C-AA58-E44EAAE01D95}"/>
              </a:ext>
            </a:extLst>
          </p:cNvPr>
          <p:cNvSpPr txBox="1">
            <a:spLocks/>
          </p:cNvSpPr>
          <p:nvPr/>
        </p:nvSpPr>
        <p:spPr>
          <a:xfrm>
            <a:off x="0" y="2198914"/>
            <a:ext cx="12192000" cy="3990721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1. Рост праворадикальных идей: Популярность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неонацистской, националистической и ультраправой идеологии</a:t>
            </a:r>
            <a:r>
              <a:rPr lang="ru-RU" sz="2400" dirty="0"/>
              <a:t>, спекулирующей на лозунгах о «национальном возрождении».</a:t>
            </a:r>
          </a:p>
          <a:p>
            <a:r>
              <a:rPr lang="ru-RU" sz="2400" dirty="0"/>
              <a:t>2. Романтизация насилия: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Симпатия к преступникам и вооружённому насилию</a:t>
            </a:r>
            <a:r>
              <a:rPr lang="ru-RU" sz="2400" dirty="0"/>
              <a:t>, включая </a:t>
            </a:r>
            <a:r>
              <a:rPr lang="ru-RU" sz="2400" dirty="0" err="1"/>
              <a:t>скулшутинг</a:t>
            </a:r>
            <a:r>
              <a:rPr lang="ru-RU" sz="2400" dirty="0"/>
              <a:t> (нападения в учебных заведениях). Преступников часто воспринимают как «героев» или «сверхлюдей».</a:t>
            </a:r>
          </a:p>
          <a:p>
            <a:r>
              <a:rPr lang="ru-RU" sz="2400" dirty="0"/>
              <a:t>3. Деструктивная эстетика: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Увлечение символикой </a:t>
            </a:r>
            <a:r>
              <a:rPr lang="ru-RU" sz="2400" dirty="0"/>
              <a:t>Третьего рейха, сатанизмом, идеями «сверхчеловека», что становится частью самоидентификации.</a:t>
            </a:r>
          </a:p>
          <a:p>
            <a:r>
              <a:rPr lang="ru-RU" sz="2400" dirty="0"/>
              <a:t>4. Радикальные «ценности»: Пропаганда радикального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«очищения» общества от «слабых» </a:t>
            </a:r>
            <a:r>
              <a:rPr lang="ru-RU" sz="2400" dirty="0"/>
              <a:t>(их называют «</a:t>
            </a:r>
            <a:r>
              <a:rPr lang="ru-RU" sz="2400" dirty="0" err="1"/>
              <a:t>биомусор</a:t>
            </a:r>
            <a:r>
              <a:rPr lang="ru-RU" sz="2400" dirty="0"/>
              <a:t>»), идеи превосходства «белой расы» и искажённого «здорового образа жизни».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539E98-3F0C-47FB-A6A8-645EC9D478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33" t="12910" r="1714" b="22751"/>
          <a:stretch/>
        </p:blipFill>
        <p:spPr>
          <a:xfrm>
            <a:off x="10189030" y="668364"/>
            <a:ext cx="1260643" cy="133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10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D28EB50-99DE-460D-A9EF-FC439F272847}"/>
              </a:ext>
            </a:extLst>
          </p:cNvPr>
          <p:cNvSpPr txBox="1">
            <a:spLocks/>
          </p:cNvSpPr>
          <p:nvPr/>
        </p:nvSpPr>
        <p:spPr>
          <a:xfrm>
            <a:off x="522798" y="884583"/>
            <a:ext cx="9128098" cy="90008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Молодёжный экстремизм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E40789A-FDC4-4F2C-AA58-E44EAAE01D95}"/>
              </a:ext>
            </a:extLst>
          </p:cNvPr>
          <p:cNvSpPr txBox="1">
            <a:spLocks/>
          </p:cNvSpPr>
          <p:nvPr/>
        </p:nvSpPr>
        <p:spPr>
          <a:xfrm>
            <a:off x="3802743" y="2024265"/>
            <a:ext cx="8389257" cy="3990721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Боровиков</a:t>
            </a:r>
            <a:r>
              <a:rPr lang="ru-RU" sz="2400" dirty="0"/>
              <a:t> - Лидер «Боевой террористической организации»</a:t>
            </a:r>
          </a:p>
          <a:p>
            <a:r>
              <a:rPr lang="ru-RU" sz="2400" dirty="0"/>
              <a:t>Подростки 14–17 лет оправдывают его действия и пишут в соцсетях «Твое дело живет!».</a:t>
            </a:r>
          </a:p>
          <a:p>
            <a:r>
              <a:rPr lang="ru-RU" sz="2400" dirty="0"/>
              <a:t>		Внешний вид и символика:</a:t>
            </a:r>
          </a:p>
          <a:p>
            <a:r>
              <a:rPr lang="ru-RU" sz="2400" dirty="0"/>
              <a:t>-Стиль одежды: </a:t>
            </a:r>
            <a:r>
              <a:rPr lang="ru-RU" sz="2400" dirty="0" err="1"/>
              <a:t>Casual</a:t>
            </a:r>
            <a:r>
              <a:rPr lang="ru-RU" sz="2400" dirty="0"/>
              <a:t> или </a:t>
            </a:r>
            <a:r>
              <a:rPr lang="ru-RU" sz="2400" dirty="0" err="1"/>
              <a:t>Military</a:t>
            </a:r>
            <a:r>
              <a:rPr lang="ru-RU" sz="2400" dirty="0"/>
              <a:t> (милитари, карго, </a:t>
            </a:r>
            <a:r>
              <a:rPr lang="ru-RU" sz="2400" dirty="0" err="1"/>
              <a:t>бомберы</a:t>
            </a:r>
            <a:r>
              <a:rPr lang="ru-RU" sz="2400" dirty="0"/>
              <a:t>, ботинки с высоким берцем).</a:t>
            </a:r>
          </a:p>
          <a:p>
            <a:r>
              <a:rPr lang="ru-RU" sz="2400" dirty="0"/>
              <a:t>-Символы на одежде и татуировках: Нацистская и </a:t>
            </a:r>
            <a:r>
              <a:rPr lang="ru-RU" sz="2400" dirty="0" err="1"/>
              <a:t>неоязыческая</a:t>
            </a:r>
            <a:r>
              <a:rPr lang="ru-RU" sz="2400" dirty="0"/>
              <a:t> символика: свастика, «чёрное солнце», коловрат, руны (</a:t>
            </a:r>
            <a:r>
              <a:rPr lang="ru-RU" sz="2400" dirty="0" err="1"/>
              <a:t>Альгиз</a:t>
            </a:r>
            <a:r>
              <a:rPr lang="ru-RU" sz="2400" dirty="0"/>
              <a:t>, </a:t>
            </a:r>
            <a:r>
              <a:rPr lang="ru-RU" sz="2400" dirty="0" err="1"/>
              <a:t>Вольфсангель</a:t>
            </a:r>
            <a:r>
              <a:rPr lang="ru-RU" sz="2400" dirty="0"/>
              <a:t>). Кодовые числа: 14, 18, 88, 28 (закодированные неонацистские лозунги). Аббревиатуры: A.C.A.B., NS/WP, названия ультраправых групп (M8l8TX).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539E98-3F0C-47FB-A6A8-645EC9D478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33" t="12910" r="1714" b="22751"/>
          <a:stretch/>
        </p:blipFill>
        <p:spPr>
          <a:xfrm>
            <a:off x="10189030" y="668364"/>
            <a:ext cx="1260643" cy="13353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2CAC2D-55D0-4468-9870-6ECF47426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98" y="2015213"/>
            <a:ext cx="2975429" cy="22301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7C81E4-236E-4C78-B49A-1D7731826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22" y="4407196"/>
            <a:ext cx="1774090" cy="24508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DF2EEA-AD42-46F6-B239-4DB482D28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5028" y="4475883"/>
            <a:ext cx="944118" cy="10577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3F4278-2043-4B2F-8540-7F0FD0BC07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8571" y="5632598"/>
            <a:ext cx="836306" cy="101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88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D28EB50-99DE-460D-A9EF-FC439F272847}"/>
              </a:ext>
            </a:extLst>
          </p:cNvPr>
          <p:cNvSpPr txBox="1">
            <a:spLocks/>
          </p:cNvSpPr>
          <p:nvPr/>
        </p:nvSpPr>
        <p:spPr>
          <a:xfrm>
            <a:off x="522798" y="884583"/>
            <a:ext cx="9128098" cy="90008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err="1"/>
              <a:t>Офники</a:t>
            </a:r>
            <a:r>
              <a:rPr lang="ru-RU" dirty="0"/>
              <a:t> (</a:t>
            </a:r>
            <a:r>
              <a:rPr lang="ru-RU" dirty="0" err="1"/>
              <a:t>околофутбольщики</a:t>
            </a:r>
            <a:r>
              <a:rPr lang="ru-RU" dirty="0"/>
              <a:t>)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E40789A-FDC4-4F2C-AA58-E44EAAE01D95}"/>
              </a:ext>
            </a:extLst>
          </p:cNvPr>
          <p:cNvSpPr txBox="1">
            <a:spLocks/>
          </p:cNvSpPr>
          <p:nvPr/>
        </p:nvSpPr>
        <p:spPr>
          <a:xfrm>
            <a:off x="1901371" y="1925252"/>
            <a:ext cx="8389257" cy="3990721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Это молодёжные группы (чаще парни), которые копируют поведение и стиль футбольных хулиганов. 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4F4733-FCF8-4B12-A8C4-313321FB72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12" t="66329" r="4241" b="1542"/>
          <a:stretch/>
        </p:blipFill>
        <p:spPr>
          <a:xfrm>
            <a:off x="10116459" y="744001"/>
            <a:ext cx="1277256" cy="1181251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594DEB8-0468-441D-893E-443E293D726F}"/>
              </a:ext>
            </a:extLst>
          </p:cNvPr>
          <p:cNvSpPr txBox="1">
            <a:spLocks/>
          </p:cNvSpPr>
          <p:nvPr/>
        </p:nvSpPr>
        <p:spPr>
          <a:xfrm>
            <a:off x="136948" y="2867277"/>
            <a:ext cx="7109791" cy="3990721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Стиль одежды : </a:t>
            </a:r>
            <a:r>
              <a:rPr lang="ru-RU" sz="2400" dirty="0"/>
              <a:t>Они носят определённые бренды (</a:t>
            </a:r>
            <a:r>
              <a:rPr lang="ru-RU" sz="2400" dirty="0" err="1"/>
              <a:t>Stone</a:t>
            </a:r>
            <a:r>
              <a:rPr lang="ru-RU" sz="2400" dirty="0"/>
              <a:t> </a:t>
            </a:r>
            <a:r>
              <a:rPr lang="ru-RU" sz="2400" dirty="0" err="1"/>
              <a:t>Island</a:t>
            </a:r>
            <a:r>
              <a:rPr lang="ru-RU" sz="2400" dirty="0"/>
              <a:t>, </a:t>
            </a:r>
            <a:r>
              <a:rPr lang="ru-RU" sz="2400" dirty="0" err="1"/>
              <a:t>Fred</a:t>
            </a:r>
            <a:r>
              <a:rPr lang="ru-RU" sz="2400" dirty="0"/>
              <a:t> </a:t>
            </a:r>
            <a:r>
              <a:rPr lang="ru-RU" sz="2400" dirty="0" err="1"/>
              <a:t>Perry</a:t>
            </a:r>
            <a:r>
              <a:rPr lang="ru-RU" sz="2400" dirty="0"/>
              <a:t>, </a:t>
            </a:r>
            <a:r>
              <a:rPr lang="ru-RU" sz="2400" dirty="0" err="1"/>
              <a:t>New</a:t>
            </a:r>
            <a:r>
              <a:rPr lang="ru-RU" sz="2400" dirty="0"/>
              <a:t> </a:t>
            </a:r>
            <a:r>
              <a:rPr lang="ru-RU" sz="2400" dirty="0" err="1"/>
              <a:t>Balance</a:t>
            </a:r>
            <a:r>
              <a:rPr lang="ru-RU" sz="2400" dirty="0"/>
              <a:t> и др.), чтобы отличать «своих» от «чужих». Часто ищут такую одежду в секонд-хендах.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Музыкальный вкус: </a:t>
            </a:r>
            <a:r>
              <a:rPr lang="ru-RU" sz="2400" dirty="0"/>
              <a:t>В основном слушают рэп. Иная музыка или политические взгляды собеседника могут стать причиной агрессии и драки.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Физическая подготовка: </a:t>
            </a:r>
            <a:r>
              <a:rPr lang="ru-RU" sz="2400" dirty="0"/>
              <a:t>Многие занимаются в спортзалах или секциях, поэтому последствия драк могут быть серьёзными.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4C7FDF-5EE8-4935-8535-B5FD367D1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740" y="2867277"/>
            <a:ext cx="4808311" cy="354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05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D28EB50-99DE-460D-A9EF-FC439F272847}"/>
              </a:ext>
            </a:extLst>
          </p:cNvPr>
          <p:cNvSpPr txBox="1">
            <a:spLocks/>
          </p:cNvSpPr>
          <p:nvPr/>
        </p:nvSpPr>
        <p:spPr>
          <a:xfrm>
            <a:off x="522798" y="884583"/>
            <a:ext cx="9128098" cy="90008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/>
              <a:t>Скинхеды</a:t>
            </a:r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E40789A-FDC4-4F2C-AA58-E44EAAE01D95}"/>
              </a:ext>
            </a:extLst>
          </p:cNvPr>
          <p:cNvSpPr txBox="1">
            <a:spLocks/>
          </p:cNvSpPr>
          <p:nvPr/>
        </p:nvSpPr>
        <p:spPr>
          <a:xfrm>
            <a:off x="892218" y="1784671"/>
            <a:ext cx="8389257" cy="3990721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Участники неформальных объединений, часто ультраправых и националистических. Их отличительные черты — бритые головы, тяжёлые ботинки, подтяжки, куртки-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бомберы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400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594DEB8-0468-441D-893E-443E293D726F}"/>
              </a:ext>
            </a:extLst>
          </p:cNvPr>
          <p:cNvSpPr txBox="1">
            <a:spLocks/>
          </p:cNvSpPr>
          <p:nvPr/>
        </p:nvSpPr>
        <p:spPr>
          <a:xfrm>
            <a:off x="5231462" y="3077969"/>
            <a:ext cx="7109791" cy="3990721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               Особенности в России и Беларуси:</a:t>
            </a:r>
          </a:p>
          <a:p>
            <a:r>
              <a:rPr lang="ru-RU" sz="2400" dirty="0"/>
              <a:t>· Часто не являются сторонниками Гитлера (из-за его </a:t>
            </a:r>
            <a:r>
              <a:rPr lang="ru-RU" sz="2400" dirty="0" err="1"/>
              <a:t>антиславянской</a:t>
            </a:r>
            <a:r>
              <a:rPr lang="ru-RU" sz="2400" dirty="0"/>
              <a:t> политики), но увлекаются скандинавской мифологией, рунами, которые используют как символы.</a:t>
            </a:r>
          </a:p>
          <a:p>
            <a:r>
              <a:rPr lang="ru-RU" sz="2400" dirty="0"/>
              <a:t>· Их идеология строится на ненависти к коммунизму, христианству, демократии и толерантности, которые они считают угрозой для «белой нации».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2818C5-7488-4409-BF80-5D1429483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0628" y="830098"/>
            <a:ext cx="1272426" cy="11897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A3C717-5AF3-4686-AC12-ABB7DCBDE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0743"/>
            <a:ext cx="2381250" cy="17811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AE45A5-61F9-4FB3-BC74-FFEDC2175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892" y="3473261"/>
            <a:ext cx="2241149" cy="15190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7C6AAA8-DFC2-4B53-A636-872D96D78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625" y="5077435"/>
            <a:ext cx="2241149" cy="179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4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D28EB50-99DE-460D-A9EF-FC439F272847}"/>
              </a:ext>
            </a:extLst>
          </p:cNvPr>
          <p:cNvSpPr txBox="1">
            <a:spLocks/>
          </p:cNvSpPr>
          <p:nvPr/>
        </p:nvSpPr>
        <p:spPr>
          <a:xfrm>
            <a:off x="522798" y="884583"/>
            <a:ext cx="9128098" cy="90008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Скейтеры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E40789A-FDC4-4F2C-AA58-E44EAAE01D95}"/>
              </a:ext>
            </a:extLst>
          </p:cNvPr>
          <p:cNvSpPr txBox="1">
            <a:spLocks/>
          </p:cNvSpPr>
          <p:nvPr/>
        </p:nvSpPr>
        <p:spPr>
          <a:xfrm>
            <a:off x="3461248" y="2867279"/>
            <a:ext cx="4666753" cy="3990721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Основу составляет скейтбординг — экстремальный вид спорта, искусство и стиль жизни, объединяющий любителей катания и выполнения трюков на скейтборде.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436525-78DA-4E30-99B4-8AA5D2000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316" y="684977"/>
            <a:ext cx="1506681" cy="15066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5B8F3A-3DCB-4E12-9E07-123EA0897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671" y="2129368"/>
            <a:ext cx="2793290" cy="18603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13B386-F420-4CDB-A354-0C1D57B73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2558" y="4138607"/>
            <a:ext cx="3455515" cy="23036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919728F-9694-4132-91D4-8A1C5112D3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718" y="2464614"/>
            <a:ext cx="2808729" cy="350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96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D28EB50-99DE-460D-A9EF-FC439F272847}"/>
              </a:ext>
            </a:extLst>
          </p:cNvPr>
          <p:cNvSpPr txBox="1">
            <a:spLocks/>
          </p:cNvSpPr>
          <p:nvPr/>
        </p:nvSpPr>
        <p:spPr>
          <a:xfrm>
            <a:off x="522798" y="884583"/>
            <a:ext cx="9128098" cy="90008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Скейтеры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594DEB8-0468-441D-893E-443E293D726F}"/>
              </a:ext>
            </a:extLst>
          </p:cNvPr>
          <p:cNvSpPr txBox="1">
            <a:spLocks/>
          </p:cNvSpPr>
          <p:nvPr/>
        </p:nvSpPr>
        <p:spPr>
          <a:xfrm>
            <a:off x="5384800" y="3038255"/>
            <a:ext cx="6807200" cy="3256175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Стиль: Одежда практичная и свободная, часто от уличных брендов (</a:t>
            </a:r>
            <a:r>
              <a:rPr lang="ru-RU" sz="2400" dirty="0" err="1"/>
              <a:t>Vans</a:t>
            </a:r>
            <a:r>
              <a:rPr lang="ru-RU" sz="2400" dirty="0"/>
              <a:t>, </a:t>
            </a:r>
            <a:r>
              <a:rPr lang="ru-RU" sz="2400" dirty="0" err="1"/>
              <a:t>Thrasher</a:t>
            </a:r>
            <a:r>
              <a:rPr lang="ru-RU" sz="2400" dirty="0"/>
              <a:t>, </a:t>
            </a:r>
            <a:r>
              <a:rPr lang="ru-RU" sz="2400" dirty="0" err="1"/>
              <a:t>Supreme</a:t>
            </a:r>
            <a:r>
              <a:rPr lang="ru-RU" sz="2400" dirty="0"/>
              <a:t>). Условно выделяют два стиля: более облегающий «панк-стайл» и свободный «рэп-стайл», популярны татуировки, пирсинг.</a:t>
            </a:r>
          </a:p>
          <a:p>
            <a:r>
              <a:rPr lang="ru-RU" sz="2400" dirty="0"/>
              <a:t>Культурный вклад: Скейт-культура значительно повлияла на мировую моду и молодёжную эстетику, породив культовые бренды и устойчивые тренды.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436525-78DA-4E30-99B4-8AA5D2000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316" y="684977"/>
            <a:ext cx="1506681" cy="150668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C0B4B7-71B9-4A92-87A9-FDFC7B106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086" y="3429000"/>
            <a:ext cx="5384800" cy="269240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8342E363-EFDD-4590-82D3-391A2A1E0FB1}"/>
              </a:ext>
            </a:extLst>
          </p:cNvPr>
          <p:cNvSpPr txBox="1">
            <a:spLocks/>
          </p:cNvSpPr>
          <p:nvPr/>
        </p:nvSpPr>
        <p:spPr>
          <a:xfrm>
            <a:off x="619511" y="2191658"/>
            <a:ext cx="11485403" cy="4666342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Скейтеры объединяются в местах, пригодных для катания — от уличных площадок и специально построенных парков до стихийно найденных городских объектов.</a:t>
            </a:r>
          </a:p>
        </p:txBody>
      </p:sp>
    </p:spTree>
    <p:extLst>
      <p:ext uri="{BB962C8B-B14F-4D97-AF65-F5344CB8AC3E}">
        <p14:creationId xmlns:p14="http://schemas.microsoft.com/office/powerpoint/2010/main" val="930611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D28EB50-99DE-460D-A9EF-FC439F272847}"/>
              </a:ext>
            </a:extLst>
          </p:cNvPr>
          <p:cNvSpPr txBox="1">
            <a:spLocks/>
          </p:cNvSpPr>
          <p:nvPr/>
        </p:nvSpPr>
        <p:spPr>
          <a:xfrm>
            <a:off x="522798" y="884583"/>
            <a:ext cx="9128098" cy="90008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err="1"/>
              <a:t>Квадроберы</a:t>
            </a:r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594DEB8-0468-441D-893E-443E293D726F}"/>
              </a:ext>
            </a:extLst>
          </p:cNvPr>
          <p:cNvSpPr txBox="1">
            <a:spLocks/>
          </p:cNvSpPr>
          <p:nvPr/>
        </p:nvSpPr>
        <p:spPr>
          <a:xfrm>
            <a:off x="522798" y="4712663"/>
            <a:ext cx="9695259" cy="1953712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/>
              <a:t>Это новая молодёжная субкультура, популярная среди детей и подростков. Её суть — подражание животным не только через костюмы, но и через поведение: передвижение на четвереньках, рычание, копирование повадок.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082708-954B-4FA9-928F-4316C97A8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4022" y="814435"/>
            <a:ext cx="1715180" cy="11434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9D97DD-23B8-4AEA-BD92-B26F4EB05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001" y="2009452"/>
            <a:ext cx="3541202" cy="23584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4AA3A48-0517-4E8E-974B-DB03391A8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95" y="2032224"/>
            <a:ext cx="3672117" cy="245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24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D28EB50-99DE-460D-A9EF-FC439F272847}"/>
              </a:ext>
            </a:extLst>
          </p:cNvPr>
          <p:cNvSpPr txBox="1">
            <a:spLocks/>
          </p:cNvSpPr>
          <p:nvPr/>
        </p:nvSpPr>
        <p:spPr>
          <a:xfrm>
            <a:off x="522798" y="884583"/>
            <a:ext cx="9128098" cy="90008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err="1"/>
              <a:t>Квадроберы</a:t>
            </a:r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594DEB8-0468-441D-893E-443E293D726F}"/>
              </a:ext>
            </a:extLst>
          </p:cNvPr>
          <p:cNvSpPr txBox="1">
            <a:spLocks/>
          </p:cNvSpPr>
          <p:nvPr/>
        </p:nvSpPr>
        <p:spPr>
          <a:xfrm>
            <a:off x="0" y="2103030"/>
            <a:ext cx="7405007" cy="4196169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/>
              <a:t>В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отличие </a:t>
            </a:r>
            <a:r>
              <a:rPr lang="ru-RU" sz="2400" dirty="0"/>
              <a:t>от некоторых других течений, </a:t>
            </a:r>
            <a:r>
              <a:rPr lang="ru-RU" sz="2400" dirty="0" err="1"/>
              <a:t>квадроберы</a:t>
            </a:r>
            <a:r>
              <a:rPr lang="ru-RU" sz="2400" dirty="0"/>
              <a:t> активно играют в парках, на улицах, имитируя животных в естественной среде.</a:t>
            </a:r>
          </a:p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Основной элемент образа </a:t>
            </a:r>
            <a:r>
              <a:rPr lang="ru-RU" sz="2400" dirty="0"/>
              <a:t>— реалистичные маски (лис, волков, кошек), часто дополненные хвостами, «лапами» и одеждой в цветах животного окраса (серый, рыжий, коричневый).</a:t>
            </a:r>
          </a:p>
          <a:p>
            <a:pPr algn="ctr"/>
            <a:r>
              <a:rPr lang="ru-RU" sz="2400" dirty="0"/>
              <a:t>Если культура фурри больше сосредоточена на арт-творчестве и антропоморфных персонажах, то </a:t>
            </a:r>
            <a:r>
              <a:rPr lang="ru-RU" sz="2400" dirty="0" err="1"/>
              <a:t>квадроберы</a:t>
            </a:r>
            <a:r>
              <a:rPr lang="ru-RU" sz="2400" dirty="0"/>
              <a:t> делают акцент именно на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физической имитации зверей</a:t>
            </a:r>
            <a:r>
              <a:rPr lang="ru-RU" sz="2400" dirty="0"/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082708-954B-4FA9-928F-4316C97A8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4022" y="814435"/>
            <a:ext cx="1715180" cy="11434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0141BA-91FE-4E11-A3D3-AF7C1BEC3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675" y="2906071"/>
            <a:ext cx="4291574" cy="286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10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D28EB50-99DE-460D-A9EF-FC439F272847}"/>
              </a:ext>
            </a:extLst>
          </p:cNvPr>
          <p:cNvSpPr txBox="1">
            <a:spLocks/>
          </p:cNvSpPr>
          <p:nvPr/>
        </p:nvSpPr>
        <p:spPr>
          <a:xfrm>
            <a:off x="522798" y="884583"/>
            <a:ext cx="9128098" cy="90008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err="1"/>
              <a:t>Квадроберы</a:t>
            </a:r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594DEB8-0468-441D-893E-443E293D726F}"/>
              </a:ext>
            </a:extLst>
          </p:cNvPr>
          <p:cNvSpPr txBox="1">
            <a:spLocks/>
          </p:cNvSpPr>
          <p:nvPr/>
        </p:nvSpPr>
        <p:spPr>
          <a:xfrm>
            <a:off x="6234673" y="2692400"/>
            <a:ext cx="5747373" cy="2997200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/>
              <a:t>Иногда безобидная игра может перерасти в девиантное поведение: случаи нападения на прохожих или реальных животных. </a:t>
            </a:r>
            <a:r>
              <a:rPr lang="ru-RU" sz="2800" dirty="0">
                <a:solidFill>
                  <a:srgbClr val="FF0000"/>
                </a:solidFill>
              </a:rPr>
              <a:t>Важно</a:t>
            </a:r>
            <a:r>
              <a:rPr lang="ru-RU" sz="2800" dirty="0"/>
              <a:t> следить, чтобы увлечение не нарушало границы безопасности и не становилось социально опасным.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082708-954B-4FA9-928F-4316C97A8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4022" y="814435"/>
            <a:ext cx="1715180" cy="114345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691C88-33D5-4789-A173-D27F53B42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421" y="4374242"/>
            <a:ext cx="3940927" cy="22230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69CE64-45B7-4796-BCFB-570A785D0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43" y="1967913"/>
            <a:ext cx="3332964" cy="222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35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D28EB50-99DE-460D-A9EF-FC439F272847}"/>
              </a:ext>
            </a:extLst>
          </p:cNvPr>
          <p:cNvSpPr txBox="1">
            <a:spLocks/>
          </p:cNvSpPr>
          <p:nvPr/>
        </p:nvSpPr>
        <p:spPr>
          <a:xfrm>
            <a:off x="522798" y="884583"/>
            <a:ext cx="9128098" cy="90008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err="1"/>
              <a:t>Квадроберы</a:t>
            </a:r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594DEB8-0468-441D-893E-443E293D726F}"/>
              </a:ext>
            </a:extLst>
          </p:cNvPr>
          <p:cNvSpPr txBox="1">
            <a:spLocks/>
          </p:cNvSpPr>
          <p:nvPr/>
        </p:nvSpPr>
        <p:spPr>
          <a:xfrm>
            <a:off x="0" y="2028919"/>
            <a:ext cx="11480800" cy="2048056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/>
              <a:t>Возможные последствия (в крайних случаях):</a:t>
            </a:r>
          </a:p>
          <a:p>
            <a:pPr algn="ctr"/>
            <a:r>
              <a:rPr lang="ru-RU" sz="2400" dirty="0"/>
              <a:t>1. Социальная изоляция — уход от общения с обычными сверстниками.</a:t>
            </a:r>
          </a:p>
          <a:p>
            <a:pPr algn="ctr"/>
            <a:r>
              <a:rPr lang="ru-RU" sz="2400" dirty="0"/>
              <a:t>2. Развитие депрессии на фоне непонимания окружающих.</a:t>
            </a:r>
          </a:p>
          <a:p>
            <a:pPr algn="ctr"/>
            <a:r>
              <a:rPr lang="ru-RU" sz="2400" dirty="0"/>
              <a:t>3. Риск психических расстройств, таких как </a:t>
            </a:r>
            <a:r>
              <a:rPr lang="ru-RU" sz="2400" dirty="0" err="1"/>
              <a:t>диссоциативное</a:t>
            </a:r>
            <a:r>
              <a:rPr lang="ru-RU" sz="2400" dirty="0"/>
              <a:t> расстройство идентичности, если игровая личность полностью замещает реальную.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082708-954B-4FA9-928F-4316C97A8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4022" y="814435"/>
            <a:ext cx="1715180" cy="114345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68CC47-927D-41E6-A39A-D92ACF8AC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585" y="4151087"/>
            <a:ext cx="5212499" cy="3031760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67961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9D57B3-3103-41B4-8B50-8810CC477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Субкультура – это часть общества со своими правилами, стилем и ценностями, которые отличаются от общепринятых.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AB07F3-C709-4EF7-84B7-CCD2DCEEE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98A4403-43D3-4703-96CD-6DEC63D72931}"/>
              </a:ext>
            </a:extLst>
          </p:cNvPr>
          <p:cNvSpPr txBox="1">
            <a:spLocks/>
          </p:cNvSpPr>
          <p:nvPr/>
        </p:nvSpPr>
        <p:spPr>
          <a:xfrm>
            <a:off x="687977" y="3071079"/>
            <a:ext cx="11155680" cy="10524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/>
              <a:t>Субкультура – это часть общества со своими правилами, стилем и ценностями, которые отличаются от общепринятых.</a:t>
            </a:r>
          </a:p>
        </p:txBody>
      </p:sp>
    </p:spTree>
    <p:extLst>
      <p:ext uri="{BB962C8B-B14F-4D97-AF65-F5344CB8AC3E}">
        <p14:creationId xmlns:p14="http://schemas.microsoft.com/office/powerpoint/2010/main" val="625169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D28EB50-99DE-460D-A9EF-FC439F272847}"/>
              </a:ext>
            </a:extLst>
          </p:cNvPr>
          <p:cNvSpPr txBox="1">
            <a:spLocks/>
          </p:cNvSpPr>
          <p:nvPr/>
        </p:nvSpPr>
        <p:spPr>
          <a:xfrm>
            <a:off x="522798" y="884583"/>
            <a:ext cx="9128098" cy="90008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/>
              <a:t>Альты (альтушки)</a:t>
            </a:r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594DEB8-0468-441D-893E-443E293D726F}"/>
              </a:ext>
            </a:extLst>
          </p:cNvPr>
          <p:cNvSpPr txBox="1">
            <a:spLocks/>
          </p:cNvSpPr>
          <p:nvPr/>
        </p:nvSpPr>
        <p:spPr>
          <a:xfrm>
            <a:off x="0" y="2028919"/>
            <a:ext cx="11480800" cy="900088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/>
              <a:t>Это современная субкультура, появившаяся около 2021 года. Название происходит от слова «альтернативный» и отражает стремление быть непохожим на других.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AAB67CB-FCA6-4B5D-8B91-F926EA8AFAB6}"/>
              </a:ext>
            </a:extLst>
          </p:cNvPr>
          <p:cNvSpPr txBox="1">
            <a:spLocks/>
          </p:cNvSpPr>
          <p:nvPr/>
        </p:nvSpPr>
        <p:spPr>
          <a:xfrm>
            <a:off x="188402" y="2929006"/>
            <a:ext cx="5907598" cy="3928993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Одежда:</a:t>
            </a:r>
            <a:r>
              <a:rPr lang="ru-RU" sz="2400" dirty="0"/>
              <a:t> Преобладает тёмная, свободная (</a:t>
            </a:r>
            <a:r>
              <a:rPr lang="ru-RU" sz="2400" dirty="0" err="1"/>
              <a:t>оверсайз</a:t>
            </a:r>
            <a:r>
              <a:rPr lang="ru-RU" sz="2400" dirty="0"/>
              <a:t>) — широкие брюки, толстовки, грубые ботинки.</a:t>
            </a:r>
          </a:p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Причёска и макияж: </a:t>
            </a:r>
            <a:r>
              <a:rPr lang="ru-RU" sz="2400" dirty="0"/>
              <a:t>Волосы часто окрашены в яркие цвета (синий, розовый). Девушки используют выразительный макияж (стрелки, яркие тени, алая помада).</a:t>
            </a:r>
          </a:p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Аксессуары: </a:t>
            </a:r>
            <a:r>
              <a:rPr lang="ru-RU" sz="2400" dirty="0"/>
              <a:t>Цепочки, кольца, ободки с кошачьими ушками, значки с бабочками.</a:t>
            </a:r>
          </a:p>
        </p:txBody>
      </p:sp>
      <p:pic>
        <p:nvPicPr>
          <p:cNvPr id="1026" name="Picture 2" descr="Кто такие альтушки и как они выглядят: особенности субкультуры альтух -  Чемпионат">
            <a:extLst>
              <a:ext uri="{FF2B5EF4-FFF2-40B4-BE49-F238E27FC236}">
                <a16:creationId xmlns:a16="http://schemas.microsoft.com/office/drawing/2014/main" id="{E40ABF27-0704-4864-B359-37896E8FF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057" y="884583"/>
            <a:ext cx="1023257" cy="10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19DD6E-9C4C-45DD-83EE-6EA9863A1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1683" y="3050086"/>
            <a:ext cx="2946747" cy="1964498"/>
          </a:xfrm>
          <a:prstGeom prst="rect">
            <a:avLst/>
          </a:prstGeom>
        </p:spPr>
      </p:pic>
      <p:pic>
        <p:nvPicPr>
          <p:cNvPr id="1028" name="Picture 4" descr="Как выглядят альтушки: смотрите и скачивайте изображения — Яндекс Картинки">
            <a:extLst>
              <a:ext uri="{FF2B5EF4-FFF2-40B4-BE49-F238E27FC236}">
                <a16:creationId xmlns:a16="http://schemas.microsoft.com/office/drawing/2014/main" id="{0DFEB56D-0B70-4843-A3C2-77176F4A1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639" y="4657876"/>
            <a:ext cx="3055257" cy="203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49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D28EB50-99DE-460D-A9EF-FC439F272847}"/>
              </a:ext>
            </a:extLst>
          </p:cNvPr>
          <p:cNvSpPr txBox="1">
            <a:spLocks/>
          </p:cNvSpPr>
          <p:nvPr/>
        </p:nvSpPr>
        <p:spPr>
          <a:xfrm>
            <a:off x="522798" y="884583"/>
            <a:ext cx="9128098" cy="90008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«</a:t>
            </a:r>
            <a:r>
              <a:rPr lang="ru-RU" dirty="0" err="1"/>
              <a:t>ДоЛГБ</a:t>
            </a:r>
            <a:r>
              <a:rPr lang="ru-RU" dirty="0"/>
              <a:t>»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594DEB8-0468-441D-893E-443E293D726F}"/>
              </a:ext>
            </a:extLst>
          </p:cNvPr>
          <p:cNvSpPr txBox="1">
            <a:spLocks/>
          </p:cNvSpPr>
          <p:nvPr/>
        </p:nvSpPr>
        <p:spPr>
          <a:xfrm>
            <a:off x="0" y="2079471"/>
            <a:ext cx="11480800" cy="900088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/>
              <a:t>Стихийное распространение в соцсетях (</a:t>
            </a:r>
            <a:r>
              <a:rPr lang="ru-RU" sz="2400" dirty="0" err="1"/>
              <a:t>Telegram</a:t>
            </a:r>
            <a:r>
              <a:rPr lang="ru-RU" sz="2400" dirty="0"/>
              <a:t>, </a:t>
            </a:r>
            <a:r>
              <a:rPr lang="ru-RU" sz="2400" dirty="0" err="1"/>
              <a:t>TikTok</a:t>
            </a:r>
            <a:r>
              <a:rPr lang="ru-RU" sz="2400" dirty="0"/>
              <a:t>) призывов к национальной и социальной розни, «романтизации» праворадикальных идей.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AAB67CB-FCA6-4B5D-8B91-F926EA8AFAB6}"/>
              </a:ext>
            </a:extLst>
          </p:cNvPr>
          <p:cNvSpPr txBox="1">
            <a:spLocks/>
          </p:cNvSpPr>
          <p:nvPr/>
        </p:nvSpPr>
        <p:spPr>
          <a:xfrm>
            <a:off x="3918574" y="2979559"/>
            <a:ext cx="8012169" cy="3928993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Деятельность групп «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ДоЛГБ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», признанных судом экстремистскими. Они распространяли фейковые видео, направленные против мигрантов в Беларуси.</a:t>
            </a:r>
            <a:endParaRPr lang="ru-RU" sz="2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B0DF57-4ACF-4BE9-9C87-A357B7555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8968" y="660440"/>
            <a:ext cx="1461832" cy="1419031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1E4CA3B-A48F-46D2-A306-B0F7E970CE84}"/>
              </a:ext>
            </a:extLst>
          </p:cNvPr>
          <p:cNvSpPr txBox="1">
            <a:spLocks/>
          </p:cNvSpPr>
          <p:nvPr/>
        </p:nvSpPr>
        <p:spPr>
          <a:xfrm>
            <a:off x="5508483" y="4618566"/>
            <a:ext cx="5907598" cy="2036838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solidFill>
                  <a:schemeClr val="accent5"/>
                </a:solidFill>
              </a:rPr>
              <a:t>Экстремистские движения искусственно создаются и продвигаются в интернете. Необходим активный мониторинг соцсетей и профилактическая работа для противодействия.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5BC0ED-7D8A-4486-9EA6-22CC836B7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807" y="4398590"/>
            <a:ext cx="3663043" cy="24420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F101026-1966-42AA-95E4-BA99AF072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02" y="2941265"/>
            <a:ext cx="313372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07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D28EB50-99DE-460D-A9EF-FC439F272847}"/>
              </a:ext>
            </a:extLst>
          </p:cNvPr>
          <p:cNvSpPr txBox="1">
            <a:spLocks/>
          </p:cNvSpPr>
          <p:nvPr/>
        </p:nvSpPr>
        <p:spPr>
          <a:xfrm>
            <a:off x="522798" y="884583"/>
            <a:ext cx="9128098" cy="90008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err="1"/>
              <a:t>Треш</a:t>
            </a:r>
            <a:r>
              <a:rPr lang="ru-RU" dirty="0"/>
              <a:t>-стриминг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594DEB8-0468-441D-893E-443E293D726F}"/>
              </a:ext>
            </a:extLst>
          </p:cNvPr>
          <p:cNvSpPr txBox="1">
            <a:spLocks/>
          </p:cNvSpPr>
          <p:nvPr/>
        </p:nvSpPr>
        <p:spPr>
          <a:xfrm>
            <a:off x="0" y="2079471"/>
            <a:ext cx="12041698" cy="900088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/>
              <a:t>Прямые эфиры, в которых ведущие совершают опасные, эпатирующие или унизительные действия (насилие, употребление алкоголя, сексуальные девиации) ради денежных </a:t>
            </a:r>
            <a:r>
              <a:rPr lang="ru-RU" sz="2400" dirty="0" err="1"/>
              <a:t>донатов</a:t>
            </a:r>
            <a:r>
              <a:rPr lang="ru-RU" sz="2400" dirty="0"/>
              <a:t> от зрителей.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1E4CA3B-A48F-46D2-A306-B0F7E970CE84}"/>
              </a:ext>
            </a:extLst>
          </p:cNvPr>
          <p:cNvSpPr txBox="1">
            <a:spLocks/>
          </p:cNvSpPr>
          <p:nvPr/>
        </p:nvSpPr>
        <p:spPr>
          <a:xfrm>
            <a:off x="2875048" y="3203702"/>
            <a:ext cx="6775848" cy="3876972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solidFill>
                  <a:schemeClr val="accent5"/>
                </a:solidFill>
              </a:rPr>
              <a:t>Опасность:</a:t>
            </a:r>
          </a:p>
          <a:p>
            <a:pPr algn="ctr"/>
            <a:r>
              <a:rPr lang="ru-RU" sz="2400" dirty="0">
                <a:solidFill>
                  <a:schemeClr val="accent5"/>
                </a:solidFill>
              </a:rPr>
              <a:t>  </a:t>
            </a:r>
            <a:r>
              <a:rPr lang="ru-RU" sz="2400" dirty="0"/>
              <a:t>Для участников: Риск травм, смерти, уголовной ответственности.</a:t>
            </a:r>
          </a:p>
          <a:p>
            <a:pPr algn="ctr"/>
            <a:r>
              <a:rPr lang="ru-RU" sz="2400" dirty="0"/>
              <a:t>  Для зрителей (особенно несовершеннолетних): Стирание психологических барьеров, принятие девиантного поведения как нормы, рост агрессии, перенимание деструктивных моделей.</a:t>
            </a:r>
          </a:p>
          <a:p>
            <a:pPr algn="ctr"/>
            <a:r>
              <a:rPr lang="ru-RU" sz="2400" dirty="0"/>
              <a:t>Где происходит: В сегменте «нижнего интернета», преимущественно на </a:t>
            </a:r>
            <a:r>
              <a:rPr lang="ru-RU" sz="2400" dirty="0" err="1"/>
              <a:t>YouTube</a:t>
            </a:r>
            <a:r>
              <a:rPr lang="ru-RU" sz="2400" dirty="0"/>
              <a:t> и подобных платформах.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CB643E-E4FB-41D8-BE6E-24CAA823B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0658" y="3878442"/>
            <a:ext cx="3465706" cy="19521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999642-526B-40D8-88DF-CAE1C7474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3611" y="3918610"/>
            <a:ext cx="3340385" cy="18805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281BA5-D6B6-4B3C-B02A-3AEEACC5C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3852" y="884583"/>
            <a:ext cx="1600326" cy="90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43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D28EB50-99DE-460D-A9EF-FC439F272847}"/>
              </a:ext>
            </a:extLst>
          </p:cNvPr>
          <p:cNvSpPr txBox="1">
            <a:spLocks/>
          </p:cNvSpPr>
          <p:nvPr/>
        </p:nvSpPr>
        <p:spPr>
          <a:xfrm>
            <a:off x="522798" y="884583"/>
            <a:ext cx="9128098" cy="90008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/>
              <a:t>Дрейнеры</a:t>
            </a:r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594DEB8-0468-441D-893E-443E293D726F}"/>
              </a:ext>
            </a:extLst>
          </p:cNvPr>
          <p:cNvSpPr txBox="1">
            <a:spLocks/>
          </p:cNvSpPr>
          <p:nvPr/>
        </p:nvSpPr>
        <p:spPr>
          <a:xfrm>
            <a:off x="1" y="1850871"/>
            <a:ext cx="12192000" cy="1578129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err="1"/>
              <a:t>Дрейнеры</a:t>
            </a:r>
            <a:r>
              <a:rPr lang="ru-RU" sz="2400" dirty="0"/>
              <a:t> — это «субкультура для грустных», где внешний мрачный стиль, меланхолическая музыка и визуальная эстетика отражают внутреннее чувство опустошённости и служат способом найти своих среди тех, кто чувствует себя непонятым.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9FD5254-C8E8-418B-A202-6C62C6FF6F23}"/>
              </a:ext>
            </a:extLst>
          </p:cNvPr>
          <p:cNvSpPr txBox="1">
            <a:spLocks/>
          </p:cNvSpPr>
          <p:nvPr/>
        </p:nvSpPr>
        <p:spPr>
          <a:xfrm>
            <a:off x="0" y="3082621"/>
            <a:ext cx="7561943" cy="1578129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/>
              <a:t>Внешний стиль:</a:t>
            </a:r>
          </a:p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Одежда: </a:t>
            </a:r>
            <a:r>
              <a:rPr lang="ru-RU" sz="2400" dirty="0"/>
              <a:t>Преобладает чёрный цвет и </a:t>
            </a:r>
            <a:r>
              <a:rPr lang="ru-RU" sz="2400" dirty="0" err="1"/>
              <a:t>оверсайз</a:t>
            </a:r>
            <a:r>
              <a:rPr lang="ru-RU" sz="2400" dirty="0"/>
              <a:t> (свободный, многослойный крой). Основные элементы: худи, футболки, кепки, шарфы с готическими принтами.</a:t>
            </a:r>
          </a:p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Детали: </a:t>
            </a:r>
            <a:r>
              <a:rPr lang="ru-RU" sz="2400" dirty="0"/>
              <a:t>Белые кроссовки, металлические украшения (цепи, медальоны, браслеты).</a:t>
            </a:r>
          </a:p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Внешность: </a:t>
            </a:r>
            <a:r>
              <a:rPr lang="ru-RU" sz="2400" dirty="0"/>
              <a:t>Длинные тёмные волосы у юношей, короткие стрижки и тёмный макияж (почти чёрная помада, лак) у девушек.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53B0CB-94DF-41E3-84F2-44423D646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5699" y="3429000"/>
            <a:ext cx="4422546" cy="2948364"/>
          </a:xfrm>
          <a:prstGeom prst="rect">
            <a:avLst/>
          </a:prstGeom>
        </p:spPr>
      </p:pic>
      <p:pic>
        <p:nvPicPr>
          <p:cNvPr id="2050" name="Picture 2" descr="Дрейн: что за субкультура, кто такие дрейнеры, идеология, стиль в одежде,  увлечения: Coцсети: Интернет и СМИ: Lenta.ru">
            <a:extLst>
              <a:ext uri="{FF2B5EF4-FFF2-40B4-BE49-F238E27FC236}">
                <a16:creationId xmlns:a16="http://schemas.microsoft.com/office/drawing/2014/main" id="{8095E2CB-9B19-4AE1-AFFF-FC8A7E740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259" y="784898"/>
            <a:ext cx="1465943" cy="109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325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D28EB50-99DE-460D-A9EF-FC439F272847}"/>
              </a:ext>
            </a:extLst>
          </p:cNvPr>
          <p:cNvSpPr txBox="1">
            <a:spLocks/>
          </p:cNvSpPr>
          <p:nvPr/>
        </p:nvSpPr>
        <p:spPr>
          <a:xfrm>
            <a:off x="522798" y="884583"/>
            <a:ext cx="9128098" cy="90008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/>
              <a:t>Популярные хештеги субкультур</a:t>
            </a:r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594DEB8-0468-441D-893E-443E293D726F}"/>
              </a:ext>
            </a:extLst>
          </p:cNvPr>
          <p:cNvSpPr txBox="1">
            <a:spLocks/>
          </p:cNvSpPr>
          <p:nvPr/>
        </p:nvSpPr>
        <p:spPr>
          <a:xfrm>
            <a:off x="1" y="1850871"/>
            <a:ext cx="12192000" cy="900089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/>
              <a:t>Хештеги в соцсетях служат маркерами для поиска единомышленников и контента по интересам.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9FD5254-C8E8-418B-A202-6C62C6FF6F23}"/>
              </a:ext>
            </a:extLst>
          </p:cNvPr>
          <p:cNvSpPr txBox="1">
            <a:spLocks/>
          </p:cNvSpPr>
          <p:nvPr/>
        </p:nvSpPr>
        <p:spPr>
          <a:xfrm>
            <a:off x="631371" y="2959249"/>
            <a:ext cx="10929257" cy="3194808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ctr">
              <a:buAutoNum type="arabicPeriod"/>
            </a:pPr>
            <a:r>
              <a:rPr lang="ru-RU" sz="2400" dirty="0">
                <a:solidFill>
                  <a:schemeClr val="accent5"/>
                </a:solidFill>
              </a:rPr>
              <a:t>Аниме-культура</a:t>
            </a:r>
          </a:p>
          <a:p>
            <a:pPr algn="ctr"/>
            <a:r>
              <a:rPr lang="ru-RU" sz="2400" dirty="0"/>
              <a:t>Используются для общения, обмена мемами, </a:t>
            </a:r>
            <a:r>
              <a:rPr lang="ru-RU" sz="2400" dirty="0" err="1"/>
              <a:t>фанартом</a:t>
            </a:r>
            <a:r>
              <a:rPr lang="ru-RU" sz="2400" dirty="0"/>
              <a:t> и новостями. Включают:</a:t>
            </a:r>
          </a:p>
          <a:p>
            <a:pPr algn="ctr"/>
            <a:r>
              <a:rPr lang="ru-RU" sz="2400" dirty="0"/>
              <a:t>Общие теги: #аниме, #</a:t>
            </a:r>
            <a:r>
              <a:rPr lang="ru-RU" sz="2400" dirty="0" err="1"/>
              <a:t>анимешники</a:t>
            </a:r>
            <a:r>
              <a:rPr lang="ru-RU" sz="2400" dirty="0"/>
              <a:t>, #косплей, #</a:t>
            </a:r>
            <a:r>
              <a:rPr lang="ru-RU" sz="2400" dirty="0" err="1"/>
              <a:t>япония</a:t>
            </a:r>
            <a:r>
              <a:rPr lang="ru-RU" sz="2400" dirty="0"/>
              <a:t>.</a:t>
            </a:r>
          </a:p>
          <a:p>
            <a:pPr algn="ctr"/>
            <a:r>
              <a:rPr lang="ru-RU" sz="2400" dirty="0"/>
              <a:t>Названия </a:t>
            </a:r>
            <a:r>
              <a:rPr lang="ru-RU" sz="2400" dirty="0" err="1"/>
              <a:t>тайтлов</a:t>
            </a:r>
            <a:r>
              <a:rPr lang="ru-RU" sz="2400" dirty="0"/>
              <a:t>: #</a:t>
            </a:r>
            <a:r>
              <a:rPr lang="ru-RU" sz="2400" dirty="0" err="1"/>
              <a:t>наруто</a:t>
            </a:r>
            <a:r>
              <a:rPr lang="ru-RU" sz="2400" dirty="0"/>
              <a:t>, #</a:t>
            </a:r>
            <a:r>
              <a:rPr lang="ru-RU" sz="2400" dirty="0" err="1"/>
              <a:t>токийскийгуль</a:t>
            </a:r>
            <a:r>
              <a:rPr lang="ru-RU" sz="2400" dirty="0"/>
              <a:t>, #</a:t>
            </a:r>
            <a:r>
              <a:rPr lang="ru-RU" sz="2400" dirty="0" err="1"/>
              <a:t>атакатитанов</a:t>
            </a:r>
            <a:r>
              <a:rPr lang="ru-RU" sz="2400" dirty="0"/>
              <a:t>, #</a:t>
            </a:r>
            <a:r>
              <a:rPr lang="ru-RU" sz="2400" dirty="0" err="1"/>
              <a:t>моягеройскаяакадемия</a:t>
            </a:r>
            <a:r>
              <a:rPr lang="ru-RU" sz="2400" dirty="0"/>
              <a:t>.</a:t>
            </a:r>
          </a:p>
          <a:p>
            <a:pPr algn="ctr"/>
            <a:r>
              <a:rPr lang="ru-RU" sz="2400" dirty="0"/>
              <a:t>Имена персонажей: #</a:t>
            </a:r>
            <a:r>
              <a:rPr lang="ru-RU" sz="2400" dirty="0" err="1"/>
              <a:t>итачи</a:t>
            </a:r>
            <a:r>
              <a:rPr lang="ru-RU" sz="2400" dirty="0"/>
              <a:t>, #</a:t>
            </a:r>
            <a:r>
              <a:rPr lang="ru-RU" sz="2400" dirty="0" err="1"/>
              <a:t>канеки</a:t>
            </a:r>
            <a:r>
              <a:rPr lang="ru-RU" sz="2400" dirty="0"/>
              <a:t>, #</a:t>
            </a:r>
            <a:r>
              <a:rPr lang="ru-RU" sz="2400" dirty="0" err="1"/>
              <a:t>леви</a:t>
            </a:r>
            <a:r>
              <a:rPr lang="ru-RU" sz="2400" dirty="0"/>
              <a:t>.</a:t>
            </a:r>
          </a:p>
          <a:p>
            <a:pPr algn="ctr"/>
            <a:r>
              <a:rPr lang="ru-RU" sz="2400" dirty="0"/>
              <a:t>Связанные явления: #</a:t>
            </a:r>
            <a:r>
              <a:rPr lang="ru-RU" sz="2400" dirty="0" err="1"/>
              <a:t>дединсайд</a:t>
            </a:r>
            <a:r>
              <a:rPr lang="ru-RU" sz="2400" dirty="0"/>
              <a:t>, #</a:t>
            </a:r>
            <a:r>
              <a:rPr lang="ru-RU" sz="2400" dirty="0" err="1"/>
              <a:t>яой</a:t>
            </a:r>
            <a:r>
              <a:rPr lang="ru-RU" sz="2400" dirty="0"/>
              <a:t>.</a:t>
            </a:r>
          </a:p>
          <a:p>
            <a:pPr marL="457200" indent="-457200" algn="ctr">
              <a:buAutoNum type="arabicPeriod"/>
            </a:pPr>
            <a:endParaRPr lang="ru-RU" sz="2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E214DB-FFE7-4110-A064-7B710C822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2331" y="841036"/>
            <a:ext cx="1416871" cy="9436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92D3E1-0269-483A-9EBF-A54A76E13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69" y="3905250"/>
            <a:ext cx="1552575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19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D28EB50-99DE-460D-A9EF-FC439F272847}"/>
              </a:ext>
            </a:extLst>
          </p:cNvPr>
          <p:cNvSpPr txBox="1">
            <a:spLocks/>
          </p:cNvSpPr>
          <p:nvPr/>
        </p:nvSpPr>
        <p:spPr>
          <a:xfrm>
            <a:off x="522798" y="884583"/>
            <a:ext cx="9128098" cy="90008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/>
              <a:t>Популярные хештеги субкультур</a:t>
            </a:r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594DEB8-0468-441D-893E-443E293D726F}"/>
              </a:ext>
            </a:extLst>
          </p:cNvPr>
          <p:cNvSpPr txBox="1">
            <a:spLocks/>
          </p:cNvSpPr>
          <p:nvPr/>
        </p:nvSpPr>
        <p:spPr>
          <a:xfrm>
            <a:off x="1" y="1850871"/>
            <a:ext cx="12192000" cy="900089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/>
              <a:t>Хештеги в соцсетях служат маркерами для поиска единомышленников и контента по интересам.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9FD5254-C8E8-418B-A202-6C62C6FF6F23}"/>
              </a:ext>
            </a:extLst>
          </p:cNvPr>
          <p:cNvSpPr txBox="1">
            <a:spLocks/>
          </p:cNvSpPr>
          <p:nvPr/>
        </p:nvSpPr>
        <p:spPr>
          <a:xfrm>
            <a:off x="522798" y="3516488"/>
            <a:ext cx="7772400" cy="1844980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solidFill>
                  <a:schemeClr val="accent5"/>
                </a:solidFill>
              </a:rPr>
              <a:t>2. ЧВК «Редан»</a:t>
            </a:r>
          </a:p>
          <a:p>
            <a:pPr algn="ctr"/>
            <a:r>
              <a:rPr lang="ru-RU" sz="2400" dirty="0"/>
              <a:t>Теги для идентификации участников движения и связанного контента, часто с географической привязкой:</a:t>
            </a:r>
          </a:p>
          <a:p>
            <a:pPr algn="ctr"/>
            <a:r>
              <a:rPr lang="ru-RU" sz="2400" dirty="0"/>
              <a:t> #</a:t>
            </a:r>
            <a:r>
              <a:rPr lang="ru-RU" sz="2400" dirty="0" err="1"/>
              <a:t>чвкредан</a:t>
            </a:r>
            <a:r>
              <a:rPr lang="ru-RU" sz="2400" dirty="0"/>
              <a:t>, #редан, #</a:t>
            </a:r>
            <a:r>
              <a:rPr lang="ru-RU" sz="2400" dirty="0" err="1"/>
              <a:t>редангомель</a:t>
            </a:r>
            <a:r>
              <a:rPr lang="ru-RU" sz="2400" dirty="0"/>
              <a:t>, #</a:t>
            </a:r>
            <a:r>
              <a:rPr lang="ru-RU" sz="2400" dirty="0" err="1"/>
              <a:t>нефоры</a:t>
            </a:r>
            <a:r>
              <a:rPr lang="ru-RU" sz="2400" dirty="0"/>
              <a:t>.</a:t>
            </a:r>
          </a:p>
          <a:p>
            <a:pPr marL="457200" indent="-457200" algn="ctr">
              <a:buAutoNum type="arabicPeriod"/>
            </a:pPr>
            <a:endParaRPr lang="ru-RU" sz="2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E214DB-FFE7-4110-A064-7B710C822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2331" y="841036"/>
            <a:ext cx="1416871" cy="9436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CD8B0B-BEF2-4EC2-B9AC-AD287DE30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234" y="2750960"/>
            <a:ext cx="3072194" cy="33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93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D28EB50-99DE-460D-A9EF-FC439F272847}"/>
              </a:ext>
            </a:extLst>
          </p:cNvPr>
          <p:cNvSpPr txBox="1">
            <a:spLocks/>
          </p:cNvSpPr>
          <p:nvPr/>
        </p:nvSpPr>
        <p:spPr>
          <a:xfrm>
            <a:off x="522798" y="884583"/>
            <a:ext cx="9128098" cy="90008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/>
              <a:t>Популярные хештеги субкультур</a:t>
            </a:r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594DEB8-0468-441D-893E-443E293D726F}"/>
              </a:ext>
            </a:extLst>
          </p:cNvPr>
          <p:cNvSpPr txBox="1">
            <a:spLocks/>
          </p:cNvSpPr>
          <p:nvPr/>
        </p:nvSpPr>
        <p:spPr>
          <a:xfrm>
            <a:off x="1" y="1850871"/>
            <a:ext cx="12192000" cy="900089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/>
              <a:t>Хештеги в соцсетях служат маркерами для поиска единомышленников и контента по интересам.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9FD5254-C8E8-418B-A202-6C62C6FF6F23}"/>
              </a:ext>
            </a:extLst>
          </p:cNvPr>
          <p:cNvSpPr txBox="1">
            <a:spLocks/>
          </p:cNvSpPr>
          <p:nvPr/>
        </p:nvSpPr>
        <p:spPr>
          <a:xfrm>
            <a:off x="4889499" y="3113816"/>
            <a:ext cx="6917872" cy="2256469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solidFill>
                  <a:schemeClr val="accent5"/>
                </a:solidFill>
              </a:rPr>
              <a:t>3. </a:t>
            </a:r>
            <a:r>
              <a:rPr lang="ru-RU" sz="2400" dirty="0" err="1">
                <a:solidFill>
                  <a:schemeClr val="accent5"/>
                </a:solidFill>
              </a:rPr>
              <a:t>Офники</a:t>
            </a:r>
            <a:r>
              <a:rPr lang="ru-RU" sz="2400" dirty="0">
                <a:solidFill>
                  <a:schemeClr val="accent5"/>
                </a:solidFill>
              </a:rPr>
              <a:t> (околофутбольные фанаты)</a:t>
            </a:r>
          </a:p>
          <a:p>
            <a:pPr algn="ctr"/>
            <a:r>
              <a:rPr lang="ru-RU" sz="2400" dirty="0"/>
              <a:t>Теги, отражающие их стиль и локальную принадлежность:</a:t>
            </a:r>
          </a:p>
          <a:p>
            <a:pPr algn="ctr"/>
            <a:r>
              <a:rPr lang="ru-RU" sz="2400" dirty="0"/>
              <a:t> #</a:t>
            </a:r>
            <a:r>
              <a:rPr lang="ru-RU" sz="2400" dirty="0" err="1"/>
              <a:t>офники</a:t>
            </a:r>
            <a:r>
              <a:rPr lang="ru-RU" sz="2400" dirty="0"/>
              <a:t>, #</a:t>
            </a:r>
            <a:r>
              <a:rPr lang="ru-RU" sz="2400" dirty="0" err="1"/>
              <a:t>офникигомель</a:t>
            </a:r>
            <a:r>
              <a:rPr lang="ru-RU" sz="2400" dirty="0"/>
              <a:t>, #кежуал (от «</a:t>
            </a:r>
            <a:r>
              <a:rPr lang="ru-RU" sz="2400" dirty="0" err="1"/>
              <a:t>casual</a:t>
            </a:r>
            <a:r>
              <a:rPr lang="ru-RU" sz="2400" dirty="0"/>
              <a:t>»), #кенты.</a:t>
            </a:r>
          </a:p>
          <a:p>
            <a:pPr marL="457200" indent="-457200" algn="ctr">
              <a:buAutoNum type="arabicPeriod"/>
            </a:pPr>
            <a:endParaRPr lang="ru-RU" sz="2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E214DB-FFE7-4110-A064-7B710C822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2331" y="841036"/>
            <a:ext cx="1416871" cy="9436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058E66-2169-404F-A9DD-DE9D66653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199" y="2498877"/>
            <a:ext cx="2953657" cy="393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82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D28EB50-99DE-460D-A9EF-FC439F272847}"/>
              </a:ext>
            </a:extLst>
          </p:cNvPr>
          <p:cNvSpPr txBox="1">
            <a:spLocks/>
          </p:cNvSpPr>
          <p:nvPr/>
        </p:nvSpPr>
        <p:spPr>
          <a:xfrm>
            <a:off x="522798" y="884583"/>
            <a:ext cx="9128098" cy="90008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Популярные хештеги субкультур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594DEB8-0468-441D-893E-443E293D726F}"/>
              </a:ext>
            </a:extLst>
          </p:cNvPr>
          <p:cNvSpPr txBox="1">
            <a:spLocks/>
          </p:cNvSpPr>
          <p:nvPr/>
        </p:nvSpPr>
        <p:spPr>
          <a:xfrm>
            <a:off x="1" y="1850871"/>
            <a:ext cx="12192000" cy="900089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/>
              <a:t>Хештеги в соцсетях служат маркерами для поиска единомышленников и контента по интересам.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9FD5254-C8E8-418B-A202-6C62C6FF6F23}"/>
              </a:ext>
            </a:extLst>
          </p:cNvPr>
          <p:cNvSpPr txBox="1">
            <a:spLocks/>
          </p:cNvSpPr>
          <p:nvPr/>
        </p:nvSpPr>
        <p:spPr>
          <a:xfrm>
            <a:off x="121882" y="3057392"/>
            <a:ext cx="8077199" cy="3156258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solidFill>
                  <a:schemeClr val="accent5"/>
                </a:solidFill>
              </a:rPr>
              <a:t>4. Экстремистские и праворадикальные течения</a:t>
            </a:r>
          </a:p>
          <a:p>
            <a:pPr algn="ctr"/>
            <a:r>
              <a:rPr lang="ru-RU" sz="2400" dirty="0"/>
              <a:t>Важно: Многие из этих тегов связаны с контентом, признанным экстремистским. Они используются для пропаганды, вербовки и распространения идеологии.</a:t>
            </a:r>
          </a:p>
          <a:p>
            <a:pPr algn="ctr"/>
            <a:r>
              <a:rPr lang="ru-RU" sz="2400" dirty="0"/>
              <a:t>Символика и коды: #1161, #скин, #коловрат, #</a:t>
            </a:r>
            <a:r>
              <a:rPr lang="ru-RU" sz="2400" dirty="0" err="1"/>
              <a:t>белаяраса</a:t>
            </a:r>
            <a:r>
              <a:rPr lang="ru-RU" sz="2400" dirty="0"/>
              <a:t>.</a:t>
            </a:r>
          </a:p>
          <a:p>
            <a:pPr algn="ctr"/>
            <a:r>
              <a:rPr lang="ru-RU" sz="2400" dirty="0"/>
              <a:t>Имена идеологов и группировок: #БТО, #Боровиков, #</a:t>
            </a:r>
            <a:r>
              <a:rPr lang="ru-RU" sz="2400" dirty="0" err="1"/>
              <a:t>силарода</a:t>
            </a:r>
            <a:r>
              <a:rPr lang="ru-RU" sz="2400" dirty="0"/>
              <a:t>, #</a:t>
            </a:r>
            <a:r>
              <a:rPr lang="ru-RU" sz="2400" dirty="0" err="1"/>
              <a:t>мэдкрауд</a:t>
            </a:r>
            <a:r>
              <a:rPr lang="ru-RU" sz="2400" dirty="0"/>
              <a:t>.</a:t>
            </a:r>
          </a:p>
          <a:p>
            <a:pPr algn="ctr"/>
            <a:r>
              <a:rPr lang="ru-RU" sz="2400" dirty="0"/>
              <a:t>Атрибутика стиля: #</a:t>
            </a:r>
            <a:r>
              <a:rPr lang="ru-RU" sz="2400" dirty="0" err="1"/>
              <a:t>бритаяголова</a:t>
            </a:r>
            <a:r>
              <a:rPr lang="ru-RU" sz="2400" dirty="0"/>
              <a:t>, #стрижка.</a:t>
            </a:r>
          </a:p>
          <a:p>
            <a:pPr marL="457200" indent="-457200" algn="ctr">
              <a:buAutoNum type="arabicPeriod"/>
            </a:pPr>
            <a:endParaRPr lang="ru-RU" sz="2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E214DB-FFE7-4110-A064-7B710C822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2331" y="841036"/>
            <a:ext cx="1416871" cy="9436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5D656D-0F07-497C-B84D-2192F5739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091" y="3314211"/>
            <a:ext cx="3706909" cy="264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42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FD236D-B304-429A-8193-2A2D213DD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46" y="630064"/>
            <a:ext cx="11993154" cy="301302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Анализ хештегов позволяет отслеживать активность и ареал распространения субкультур в интернете, что важно для понимания молодёжных трендов и своевременной профилактики деструктивных явлений.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127132-D9E7-4144-9CD0-194F6B3FF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600" y="3690257"/>
            <a:ext cx="5631543" cy="31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83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5B2274-1E27-4D83-B747-B42320EB4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5523992"/>
          </a:xfr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Молодежные субкультуры – предлагают готовую систему ценностей, стиль, круг общения и помогают сформировать временную, но четкую идентичность («я-</a:t>
            </a:r>
            <a:r>
              <a:rPr lang="ru-RU" sz="3200" dirty="0" err="1">
                <a:solidFill>
                  <a:schemeClr val="tx1"/>
                </a:solidFill>
              </a:rPr>
              <a:t>анимешник</a:t>
            </a:r>
            <a:r>
              <a:rPr lang="ru-RU" sz="3200" dirty="0">
                <a:solidFill>
                  <a:schemeClr val="tx1"/>
                </a:solidFill>
              </a:rPr>
              <a:t>», «я-скейтер»). 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u="sng" dirty="0">
                <a:solidFill>
                  <a:schemeClr val="tx1"/>
                </a:solidFill>
              </a:rPr>
              <a:t>Главная задача: </a:t>
            </a:r>
            <a:r>
              <a:rPr lang="ru-RU" sz="3200" dirty="0">
                <a:solidFill>
                  <a:schemeClr val="tx1"/>
                </a:solidFill>
              </a:rPr>
              <a:t>понять, что формирует человека и помочь ему пройти этап самоидентификации без потерь для психики и будущего, перенаправив его энергию в конструктивное русло. Чтобы студент не уходил в радикальные и деструктивные формы  протеста, важно создать для него доверительную атмосферу и такую среду, где он сможет найти себя.</a:t>
            </a:r>
          </a:p>
        </p:txBody>
      </p:sp>
    </p:spTree>
    <p:extLst>
      <p:ext uri="{BB962C8B-B14F-4D97-AF65-F5344CB8AC3E}">
        <p14:creationId xmlns:p14="http://schemas.microsoft.com/office/powerpoint/2010/main" val="1881715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0DFE0-D609-4191-B0F5-12BCEA175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709388"/>
            <a:ext cx="11155680" cy="1463040"/>
          </a:xfrm>
        </p:spPr>
        <p:txBody>
          <a:bodyPr>
            <a:normAutofit/>
          </a:bodyPr>
          <a:lstStyle/>
          <a:p>
            <a:r>
              <a:rPr lang="ru-RU" sz="3600" dirty="0"/>
              <a:t>Причины, по которым людей привлекают субкультуры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7810258-C79B-42E2-A702-C81833ED675F}"/>
              </a:ext>
            </a:extLst>
          </p:cNvPr>
          <p:cNvSpPr/>
          <p:nvPr/>
        </p:nvSpPr>
        <p:spPr>
          <a:xfrm>
            <a:off x="-333829" y="1381606"/>
            <a:ext cx="12641943" cy="66765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1. Поиск «своих» и себя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88F1152-85D5-457B-A692-99EFE58E3162}"/>
              </a:ext>
            </a:extLst>
          </p:cNvPr>
          <p:cNvSpPr/>
          <p:nvPr/>
        </p:nvSpPr>
        <p:spPr>
          <a:xfrm>
            <a:off x="-333830" y="2172428"/>
            <a:ext cx="12641943" cy="66765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2. Повышение самооценки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AFAEF47-D449-48EE-A466-4E9E42E2D31F}"/>
              </a:ext>
            </a:extLst>
          </p:cNvPr>
          <p:cNvSpPr/>
          <p:nvPr/>
        </p:nvSpPr>
        <p:spPr>
          <a:xfrm>
            <a:off x="-333830" y="2965016"/>
            <a:ext cx="12641943" cy="66765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3. Желание выделиться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440FBD6-272B-4DDA-9357-A275F5D449D6}"/>
              </a:ext>
            </a:extLst>
          </p:cNvPr>
          <p:cNvSpPr/>
          <p:nvPr/>
        </p:nvSpPr>
        <p:spPr>
          <a:xfrm>
            <a:off x="-333830" y="3749223"/>
            <a:ext cx="12641943" cy="66765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4. Свобода от давления правил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3584F14-F303-4AE7-86BD-7F2ABBBF9AA0}"/>
              </a:ext>
            </a:extLst>
          </p:cNvPr>
          <p:cNvSpPr/>
          <p:nvPr/>
        </p:nvSpPr>
        <p:spPr>
          <a:xfrm>
            <a:off x="-333830" y="4533430"/>
            <a:ext cx="12641943" cy="66765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5. Последствия: от полезных до рискованных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30C93-895A-4EA7-9048-D2838A4D6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41" t="50650" r="39290" b="1107"/>
          <a:stretch/>
        </p:blipFill>
        <p:spPr>
          <a:xfrm>
            <a:off x="9824518" y="4394696"/>
            <a:ext cx="1222303" cy="23021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69CEFD-B41E-45A5-A82D-9D6795D610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11" t="50455" r="57668" b="4835"/>
          <a:stretch/>
        </p:blipFill>
        <p:spPr>
          <a:xfrm>
            <a:off x="305183" y="1964720"/>
            <a:ext cx="1277257" cy="2133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F160DD-3AD3-473D-AE2F-5EC278C679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01" t="49350" r="19329" b="2408"/>
          <a:stretch/>
        </p:blipFill>
        <p:spPr>
          <a:xfrm>
            <a:off x="10664514" y="1880454"/>
            <a:ext cx="1222303" cy="23021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B7833CE-A971-4422-B245-85CD97F6DF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58" r="78579"/>
          <a:stretch/>
        </p:blipFill>
        <p:spPr>
          <a:xfrm>
            <a:off x="784298" y="4332613"/>
            <a:ext cx="1277257" cy="2302133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085BE79-B5B9-4317-BE90-76318804D48A}"/>
              </a:ext>
            </a:extLst>
          </p:cNvPr>
          <p:cNvSpPr/>
          <p:nvPr/>
        </p:nvSpPr>
        <p:spPr>
          <a:xfrm>
            <a:off x="1763485" y="5496500"/>
            <a:ext cx="86650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Cубкультура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даёт поддержку, помогает выразить себя и чувствовать уникальность, но путь может привести как к развитию, так и к рискованным сценариям.</a:t>
            </a:r>
          </a:p>
        </p:txBody>
      </p:sp>
    </p:spTree>
    <p:extLst>
      <p:ext uri="{BB962C8B-B14F-4D97-AF65-F5344CB8AC3E}">
        <p14:creationId xmlns:p14="http://schemas.microsoft.com/office/powerpoint/2010/main" val="24572119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E560E9-9274-4FD3-A8A8-F61BFE804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75082A-134E-4568-A9A2-AD7DB6DBD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43314"/>
            <a:ext cx="4920053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81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DE614-5FCD-4364-BE19-FB3B63DF0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759747"/>
            <a:ext cx="11155680" cy="900088"/>
          </a:xfrm>
        </p:spPr>
        <p:txBody>
          <a:bodyPr/>
          <a:lstStyle/>
          <a:p>
            <a:r>
              <a:rPr lang="ru-RU" dirty="0"/>
              <a:t>Распространённые субкультуры в Беларуси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D28EB50-99DE-460D-A9EF-FC439F272847}"/>
              </a:ext>
            </a:extLst>
          </p:cNvPr>
          <p:cNvSpPr txBox="1">
            <a:spLocks/>
          </p:cNvSpPr>
          <p:nvPr/>
        </p:nvSpPr>
        <p:spPr>
          <a:xfrm>
            <a:off x="597672" y="1779104"/>
            <a:ext cx="5316110" cy="4442792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– популярные корейское и японское направления (</a:t>
            </a:r>
            <a:r>
              <a:rPr lang="ru-RU" sz="2400" dirty="0" err="1"/>
              <a:t>халлю</a:t>
            </a:r>
            <a:r>
              <a:rPr lang="ru-RU" sz="2400" dirty="0"/>
              <a:t>, k-</a:t>
            </a:r>
            <a:r>
              <a:rPr lang="ru-RU" sz="2400" dirty="0" err="1"/>
              <a:t>pop</a:t>
            </a:r>
            <a:r>
              <a:rPr lang="ru-RU" sz="2400" dirty="0"/>
              <a:t>, </a:t>
            </a:r>
            <a:r>
              <a:rPr lang="ru-RU" sz="2400" dirty="0" err="1"/>
              <a:t>анимешники</a:t>
            </a:r>
            <a:r>
              <a:rPr lang="ru-RU" sz="2400" dirty="0"/>
              <a:t>, альт и т.д.);</a:t>
            </a:r>
          </a:p>
          <a:p>
            <a:r>
              <a:rPr lang="ru-RU" sz="2400" dirty="0"/>
              <a:t>– экстремальные и спортивные сообщества (диггеры, сталкеры, </a:t>
            </a:r>
            <a:r>
              <a:rPr lang="ru-RU" sz="2400" dirty="0" err="1"/>
              <a:t>ЗОЖники</a:t>
            </a:r>
            <a:r>
              <a:rPr lang="ru-RU" sz="2400" dirty="0"/>
              <a:t>);</a:t>
            </a:r>
          </a:p>
          <a:p>
            <a:r>
              <a:rPr lang="ru-RU" sz="2400" dirty="0"/>
              <a:t>– интернет-сообщества и поклонники компьютерных игр (гики, </a:t>
            </a:r>
            <a:r>
              <a:rPr lang="ru-RU" sz="2400" dirty="0" err="1"/>
              <a:t>виско-герл</a:t>
            </a:r>
            <a:r>
              <a:rPr lang="ru-RU" sz="2400" dirty="0"/>
              <a:t>, веб-панки, дед-инсайд);</a:t>
            </a:r>
          </a:p>
          <a:p>
            <a:r>
              <a:rPr lang="ru-RU" sz="2400" dirty="0"/>
              <a:t>– </a:t>
            </a:r>
            <a:r>
              <a:rPr lang="ru-RU" sz="2400" dirty="0" err="1"/>
              <a:t>околокриминальные</a:t>
            </a:r>
            <a:r>
              <a:rPr lang="ru-RU" sz="2400" dirty="0"/>
              <a:t> и криминальные сообщества, в том числе неонацистские (</a:t>
            </a:r>
            <a:r>
              <a:rPr lang="ru-RU" sz="2400" dirty="0" err="1"/>
              <a:t>офники</a:t>
            </a:r>
            <a:r>
              <a:rPr lang="ru-RU" sz="2400" dirty="0"/>
              <a:t>, скинхеды).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EB7257-A257-4EC3-8F8A-EBB6B67F5A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9"/>
          <a:stretch/>
        </p:blipFill>
        <p:spPr>
          <a:xfrm>
            <a:off x="6095999" y="3588026"/>
            <a:ext cx="6445941" cy="326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61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DE614-5FCD-4364-BE19-FB3B63DF0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049" y="2251811"/>
            <a:ext cx="6865951" cy="3721606"/>
          </a:xfrm>
        </p:spPr>
        <p:txBody>
          <a:bodyPr>
            <a:noAutofit/>
          </a:bodyPr>
          <a:lstStyle/>
          <a:p>
            <a:r>
              <a:rPr lang="ru-RU" sz="2800" u="sng" dirty="0"/>
              <a:t>Сообщество очень разнообразно:</a:t>
            </a:r>
            <a:br>
              <a:rPr lang="ru-RU" sz="2800" u="sng" dirty="0"/>
            </a:br>
            <a:r>
              <a:rPr lang="ru-RU" sz="2800" dirty="0"/>
              <a:t>· простые зрители, которые любят смотреть аниме.</a:t>
            </a:r>
            <a:br>
              <a:rPr lang="ru-RU" sz="2800" dirty="0"/>
            </a:br>
            <a:r>
              <a:rPr lang="ru-RU" sz="2800" dirty="0"/>
              <a:t>· участники фестивалей и косплея (перевоплощения в персонажей).</a:t>
            </a:r>
            <a:br>
              <a:rPr lang="ru-RU" sz="2800" dirty="0"/>
            </a:br>
            <a:r>
              <a:rPr lang="ru-RU" sz="2800" dirty="0"/>
              <a:t>· те, кто рисует </a:t>
            </a:r>
            <a:r>
              <a:rPr lang="ru-RU" sz="2800" dirty="0" err="1"/>
              <a:t>мангу</a:t>
            </a:r>
            <a:r>
              <a:rPr lang="ru-RU" sz="2800" dirty="0"/>
              <a:t> или создаёт фан-арт.</a:t>
            </a:r>
            <a:br>
              <a:rPr lang="ru-RU" sz="2800" dirty="0"/>
            </a:br>
            <a:r>
              <a:rPr lang="ru-RU" sz="2800" dirty="0"/>
              <a:t>· энтузиасты, изучающие японский язык и помогающие с переводом.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D28EB50-99DE-460D-A9EF-FC439F272847}"/>
              </a:ext>
            </a:extLst>
          </p:cNvPr>
          <p:cNvSpPr txBox="1">
            <a:spLocks/>
          </p:cNvSpPr>
          <p:nvPr/>
        </p:nvSpPr>
        <p:spPr>
          <a:xfrm>
            <a:off x="522798" y="884583"/>
            <a:ext cx="9128098" cy="90008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err="1"/>
              <a:t>Анимешники</a:t>
            </a:r>
            <a:r>
              <a:rPr lang="ru-RU" dirty="0"/>
              <a:t> (</a:t>
            </a:r>
            <a:r>
              <a:rPr lang="ru-RU" dirty="0" err="1"/>
              <a:t>отаку</a:t>
            </a:r>
            <a:r>
              <a:rPr lang="ru-RU" dirty="0"/>
              <a:t>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2804F0-0957-4FE0-942F-3E898F6E9F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3" t="64328" r="72411" b="1341"/>
          <a:stretch/>
        </p:blipFill>
        <p:spPr>
          <a:xfrm>
            <a:off x="9988826" y="703492"/>
            <a:ext cx="1441174" cy="12622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385224-446A-4E39-98EB-65169B1E1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5682" y="2611494"/>
            <a:ext cx="5337314" cy="3002239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78877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DE614-5FCD-4364-BE19-FB3B63DF0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98" y="2852743"/>
            <a:ext cx="5573202" cy="3236787"/>
          </a:xfrm>
        </p:spPr>
        <p:txBody>
          <a:bodyPr>
            <a:noAutofit/>
          </a:bodyPr>
          <a:lstStyle/>
          <a:p>
            <a:r>
              <a:rPr lang="ru-RU" sz="2400" dirty="0"/>
              <a:t>- Аниме и </a:t>
            </a:r>
            <a:r>
              <a:rPr lang="ru-RU" sz="2400" dirty="0" err="1"/>
              <a:t>манга</a:t>
            </a:r>
            <a:r>
              <a:rPr lang="ru-RU" sz="2400" dirty="0"/>
              <a:t>: Любимый персонаж — </a:t>
            </a:r>
            <a:r>
              <a:rPr lang="ru-RU" sz="2400" dirty="0" err="1"/>
              <a:t>Канеки</a:t>
            </a:r>
            <a:r>
              <a:rPr lang="ru-RU" sz="2400" dirty="0"/>
              <a:t> Кен, чей образ часто используется в </a:t>
            </a:r>
            <a:r>
              <a:rPr lang="ru-RU" sz="2400" dirty="0" err="1"/>
              <a:t>аватарах</a:t>
            </a:r>
            <a:r>
              <a:rPr lang="ru-RU" sz="2400" dirty="0"/>
              <a:t>.</a:t>
            </a:r>
            <a:br>
              <a:rPr lang="ru-RU" sz="2400" dirty="0"/>
            </a:br>
            <a:r>
              <a:rPr lang="ru-RU" sz="2400" dirty="0"/>
              <a:t>- Игры: Основная игра — </a:t>
            </a:r>
            <a:r>
              <a:rPr lang="ru-RU" sz="2400" dirty="0" err="1"/>
              <a:t>Dota</a:t>
            </a:r>
            <a:r>
              <a:rPr lang="ru-RU" sz="2400" dirty="0"/>
              <a:t> 2.</a:t>
            </a:r>
            <a:br>
              <a:rPr lang="ru-RU" sz="2400" dirty="0"/>
            </a:br>
            <a:r>
              <a:rPr lang="ru-RU" sz="2400" dirty="0"/>
              <a:t>- Контент: Просмотр стримов.</a:t>
            </a:r>
            <a:br>
              <a:rPr lang="ru-RU" sz="2400" dirty="0"/>
            </a:br>
            <a:r>
              <a:rPr lang="ru-RU" sz="2400" dirty="0"/>
              <a:t>- Музыка: Трек-лист включает депрессивный рэп, грустную и тяжёлую музыку.</a:t>
            </a:r>
            <a:endParaRPr lang="ru-RU" sz="280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D28EB50-99DE-460D-A9EF-FC439F272847}"/>
              </a:ext>
            </a:extLst>
          </p:cNvPr>
          <p:cNvSpPr txBox="1">
            <a:spLocks/>
          </p:cNvSpPr>
          <p:nvPr/>
        </p:nvSpPr>
        <p:spPr>
          <a:xfrm>
            <a:off x="522798" y="884583"/>
            <a:ext cx="9128098" cy="90008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/>
              <a:t>«Дед инсайд» </a:t>
            </a:r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1A86CE2-B8E5-4095-A67E-7716CB93959A}"/>
              </a:ext>
            </a:extLst>
          </p:cNvPr>
          <p:cNvSpPr txBox="1">
            <a:spLocks/>
          </p:cNvSpPr>
          <p:nvPr/>
        </p:nvSpPr>
        <p:spPr>
          <a:xfrm>
            <a:off x="6971922" y="2852743"/>
            <a:ext cx="4847645" cy="29094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- Преобладание тёмных оттенков в одежде.</a:t>
            </a:r>
          </a:p>
          <a:p>
            <a:r>
              <a:rPr lang="ru-RU" sz="2400" dirty="0"/>
              <a:t>- Волосы часто окрашены в чёрный или пепельный цвет.</a:t>
            </a:r>
          </a:p>
          <a:p>
            <a:r>
              <a:rPr lang="ru-RU" sz="2400" dirty="0"/>
              <a:t>- В соцсетях — анонимные фото без лица (спиной к камере, лицо скрыто).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10A87F-3D6B-4CF7-B386-445C0C446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9764" y="727068"/>
            <a:ext cx="975401" cy="1215118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D6B04D5-9CA3-414C-B808-56120D7B2184}"/>
              </a:ext>
            </a:extLst>
          </p:cNvPr>
          <p:cNvSpPr txBox="1">
            <a:spLocks/>
          </p:cNvSpPr>
          <p:nvPr/>
        </p:nvSpPr>
        <p:spPr>
          <a:xfrm>
            <a:off x="1119684" y="2109724"/>
            <a:ext cx="3671072" cy="6070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u="sng" dirty="0"/>
              <a:t>Ключевые увлечения:</a:t>
            </a:r>
            <a:br>
              <a:rPr lang="ru-RU" sz="2800" u="sng" dirty="0"/>
            </a:br>
            <a:endParaRPr lang="ru-RU" sz="280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B29FE8CD-CB40-462E-95EB-C251E1E90CA0}"/>
              </a:ext>
            </a:extLst>
          </p:cNvPr>
          <p:cNvSpPr txBox="1">
            <a:spLocks/>
          </p:cNvSpPr>
          <p:nvPr/>
        </p:nvSpPr>
        <p:spPr>
          <a:xfrm>
            <a:off x="8152762" y="2104712"/>
            <a:ext cx="3671072" cy="6070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u="sng" dirty="0"/>
              <a:t>Внешний стиль:</a:t>
            </a:r>
            <a:br>
              <a:rPr lang="ru-RU" sz="2800" u="sng" dirty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94842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DE614-5FCD-4364-BE19-FB3B63DF0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1635" y="2800434"/>
            <a:ext cx="6850743" cy="3236787"/>
          </a:xfrm>
        </p:spPr>
        <p:txBody>
          <a:bodyPr>
            <a:noAutofit/>
          </a:bodyPr>
          <a:lstStyle/>
          <a:p>
            <a:r>
              <a:rPr lang="ru-RU" sz="2400" dirty="0"/>
              <a:t>- Демонстративное равнодушие, цинизм, отсутствие политических взглядов.</a:t>
            </a:r>
            <a:br>
              <a:rPr lang="ru-RU" sz="2400" dirty="0"/>
            </a:br>
            <a:r>
              <a:rPr lang="ru-RU" sz="2400" dirty="0"/>
              <a:t>- Через образы вроде </a:t>
            </a:r>
            <a:r>
              <a:rPr lang="ru-RU" sz="2400" dirty="0" err="1"/>
              <a:t>Канеки</a:t>
            </a:r>
            <a:r>
              <a:rPr lang="ru-RU" sz="2400" dirty="0"/>
              <a:t> Кена подростки ассоциируют себя с изгоем, не имеющим места в обществе.</a:t>
            </a:r>
            <a:br>
              <a:rPr lang="ru-RU" sz="2400" dirty="0"/>
            </a:br>
            <a:r>
              <a:rPr lang="ru-RU" sz="2400" dirty="0"/>
              <a:t>- В </a:t>
            </a:r>
            <a:r>
              <a:rPr lang="ru-RU" sz="2400" dirty="0" err="1"/>
              <a:t>Dota</a:t>
            </a:r>
            <a:r>
              <a:rPr lang="ru-RU" sz="2400" dirty="0"/>
              <a:t> 2 принята жёсткая критика и унижение других игроков, что отражает общую циничную атмосферу.</a:t>
            </a:r>
            <a:br>
              <a:rPr lang="ru-RU" sz="2400" dirty="0"/>
            </a:br>
            <a:r>
              <a:rPr lang="ru-RU" sz="2400" dirty="0"/>
              <a:t>- Презрение к ярким положительным эмоциям считается нормой.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D28EB50-99DE-460D-A9EF-FC439F272847}"/>
              </a:ext>
            </a:extLst>
          </p:cNvPr>
          <p:cNvSpPr txBox="1">
            <a:spLocks/>
          </p:cNvSpPr>
          <p:nvPr/>
        </p:nvSpPr>
        <p:spPr>
          <a:xfrm>
            <a:off x="522798" y="884583"/>
            <a:ext cx="9128098" cy="90008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/>
              <a:t>«Дед инсайд» 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10A87F-3D6B-4CF7-B386-445C0C446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9764" y="727068"/>
            <a:ext cx="975401" cy="1215118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D6B04D5-9CA3-414C-B808-56120D7B2184}"/>
              </a:ext>
            </a:extLst>
          </p:cNvPr>
          <p:cNvSpPr txBox="1">
            <a:spLocks/>
          </p:cNvSpPr>
          <p:nvPr/>
        </p:nvSpPr>
        <p:spPr>
          <a:xfrm>
            <a:off x="6268849" y="2193411"/>
            <a:ext cx="4976316" cy="6070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u="sng" dirty="0"/>
              <a:t>Мировоззрение и поведение:</a:t>
            </a:r>
            <a:endParaRPr lang="ru-RU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88DCF9-D351-4845-9DA8-4E6A0F437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121" y="2080860"/>
            <a:ext cx="3468688" cy="4589341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07666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D28EB50-99DE-460D-A9EF-FC439F272847}"/>
              </a:ext>
            </a:extLst>
          </p:cNvPr>
          <p:cNvSpPr txBox="1">
            <a:spLocks/>
          </p:cNvSpPr>
          <p:nvPr/>
        </p:nvSpPr>
        <p:spPr>
          <a:xfrm>
            <a:off x="522798" y="884583"/>
            <a:ext cx="9128098" cy="90008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«Редан»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907DA4-87DB-4F22-9CAC-B8BF18039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9402" y="750455"/>
            <a:ext cx="1164312" cy="11643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245E6E-B11F-4C62-901E-F6E7F4235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043" y="2388445"/>
            <a:ext cx="4624615" cy="3468461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E40789A-FDC4-4F2C-AA58-E44EAAE01D95}"/>
              </a:ext>
            </a:extLst>
          </p:cNvPr>
          <p:cNvSpPr txBox="1">
            <a:spLocks/>
          </p:cNvSpPr>
          <p:nvPr/>
        </p:nvSpPr>
        <p:spPr>
          <a:xfrm>
            <a:off x="239485" y="2003679"/>
            <a:ext cx="9013372" cy="39697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Движение появилось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в России </a:t>
            </a:r>
            <a:r>
              <a:rPr lang="ru-RU" sz="2400" dirty="0"/>
              <a:t>(известно о массовой драке в московском ТЦ «Авиапарк» в феврале 2023 года) и распространилось в белорусских городах (Гомель, Жлобин, Речица).</a:t>
            </a:r>
            <a:br>
              <a:rPr lang="ru-RU" sz="2400" dirty="0"/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Подростки собираются в крупных торговых центрах.</a:t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/>
              <a:t>Главная проблема —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конфликт с «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оффниками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» </a:t>
            </a:r>
            <a:r>
              <a:rPr lang="ru-RU" sz="2400" dirty="0"/>
              <a:t>(околофутбольными фанатами и спортивной молодёжью). Противостояние строится на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различиях во внешнем виде, музыке и мировоззрении</a:t>
            </a:r>
            <a:r>
              <a:rPr lang="ru-RU" sz="2400" dirty="0"/>
              <a:t>. «Редан» позиционируют себя как </a:t>
            </a:r>
            <a:r>
              <a:rPr lang="ru-RU" sz="2400" dirty="0" err="1"/>
              <a:t>анимешников</a:t>
            </a:r>
            <a:r>
              <a:rPr lang="ru-RU" sz="2400" dirty="0"/>
              <a:t>, готовых дать отпор агрессии.</a:t>
            </a:r>
            <a:br>
              <a:rPr lang="ru-RU" sz="2400" dirty="0"/>
            </a:br>
            <a:r>
              <a:rPr lang="ru-RU" sz="2400" dirty="0"/>
              <a:t>В соцсетях уже появляются примирительные мемы, направленные на снижение напряжённости между группами.</a:t>
            </a:r>
          </a:p>
        </p:txBody>
      </p:sp>
    </p:spTree>
    <p:extLst>
      <p:ext uri="{BB962C8B-B14F-4D97-AF65-F5344CB8AC3E}">
        <p14:creationId xmlns:p14="http://schemas.microsoft.com/office/powerpoint/2010/main" val="3203119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D28EB50-99DE-460D-A9EF-FC439F272847}"/>
              </a:ext>
            </a:extLst>
          </p:cNvPr>
          <p:cNvSpPr txBox="1">
            <a:spLocks/>
          </p:cNvSpPr>
          <p:nvPr/>
        </p:nvSpPr>
        <p:spPr>
          <a:xfrm>
            <a:off x="522798" y="884583"/>
            <a:ext cx="9128098" cy="90008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Молодёжный экстремизм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E40789A-FDC4-4F2C-AA58-E44EAAE01D95}"/>
              </a:ext>
            </a:extLst>
          </p:cNvPr>
          <p:cNvSpPr txBox="1">
            <a:spLocks/>
          </p:cNvSpPr>
          <p:nvPr/>
        </p:nvSpPr>
        <p:spPr>
          <a:xfrm>
            <a:off x="4665934" y="2219898"/>
            <a:ext cx="7526066" cy="39697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u="sng" dirty="0"/>
              <a:t>			Суть явления:			</a:t>
            </a:r>
          </a:p>
          <a:p>
            <a:endParaRPr lang="ru-RU" sz="2400" dirty="0"/>
          </a:p>
          <a:p>
            <a:r>
              <a:rPr lang="ru-RU" sz="2400" dirty="0"/>
              <a:t>-Агрессия и непримиримость: Поддержка насилия (вплоть до убийств) и ненависть к тем, кто думает иначе — к другим субкультурам, национальностям или религиям.</a:t>
            </a:r>
          </a:p>
          <a:p>
            <a:r>
              <a:rPr lang="ru-RU" sz="2400" dirty="0"/>
              <a:t>-Стремление к власти: Желание создать жёсткие, закрытые сообщества («ячейки», «ордены») с тотальным подчинением и идеей «очищения общества».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539E98-3F0C-47FB-A6A8-645EC9D478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33" t="12910" r="1714" b="22751"/>
          <a:stretch/>
        </p:blipFill>
        <p:spPr>
          <a:xfrm>
            <a:off x="10189030" y="668364"/>
            <a:ext cx="1260643" cy="13353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EBB222-22B0-447F-BC2C-BD59CF131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1495" y="2583135"/>
            <a:ext cx="4876800" cy="324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54650"/>
      </p:ext>
    </p:extLst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1566</Words>
  <Application>Microsoft Office PowerPoint</Application>
  <PresentationFormat>Широкоэкранный</PresentationFormat>
  <Paragraphs>125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Bierstadt</vt:lpstr>
      <vt:lpstr>Times New Roman</vt:lpstr>
      <vt:lpstr>GestaltVTI</vt:lpstr>
      <vt:lpstr>О подростковых и молодежных субкультурах </vt:lpstr>
      <vt:lpstr>Субкультура – это часть общества со своими правилами, стилем и ценностями, которые отличаются от общепринятых.</vt:lpstr>
      <vt:lpstr>Причины, по которым людей привлекают субкультуры</vt:lpstr>
      <vt:lpstr>Распространённые субкультуры в Беларуси</vt:lpstr>
      <vt:lpstr>Сообщество очень разнообразно: · простые зрители, которые любят смотреть аниме. · участники фестивалей и косплея (перевоплощения в персонажей). · те, кто рисует мангу или создаёт фан-арт. · энтузиасты, изучающие японский язык и помогающие с переводом.</vt:lpstr>
      <vt:lpstr>- Аниме и манга: Любимый персонаж — Канеки Кен, чей образ часто используется в аватарах. - Игры: Основная игра — Dota 2. - Контент: Просмотр стримов. - Музыка: Трек-лист включает депрессивный рэп, грустную и тяжёлую музыку.</vt:lpstr>
      <vt:lpstr>- Демонстративное равнодушие, цинизм, отсутствие политических взглядов. - Через образы вроде Канеки Кена подростки ассоциируют себя с изгоем, не имеющим места в обществе. - В Dota 2 принята жёсткая критика и унижение других игроков, что отражает общую циничную атмосферу. - Презрение к ярким положительным эмоциям считается нормой.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Анализ хештегов позволяет отслеживать активность и ареал распространения субкультур в интернете, что важно для понимания молодёжных трендов и своевременной профилактики деструктивных явлений.</vt:lpstr>
      <vt:lpstr>Молодежные субкультуры – предлагают готовую систему ценностей, стиль, круг общения и помогают сформировать временную, но четкую идентичность («я-анимешник», «я-скейтер»).  Главная задача: понять, что формирует человека и помочь ему пройти этап самоидентификации без потерь для психики и будущего, перенаправив его энергию в конструктивное русло. Чтобы студент не уходил в радикальные и деструктивные формы  протеста, важно создать для него доверительную атмосферу и такую среду, где он сможет найти себя.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подростковых и молодежных субкультурах </dc:title>
  <dc:creator>Alina Kutsanova</dc:creator>
  <cp:lastModifiedBy>Alina Kutsanova</cp:lastModifiedBy>
  <cp:revision>22</cp:revision>
  <dcterms:created xsi:type="dcterms:W3CDTF">2026-01-27T13:14:10Z</dcterms:created>
  <dcterms:modified xsi:type="dcterms:W3CDTF">2026-02-05T09:18:55Z</dcterms:modified>
</cp:coreProperties>
</file>