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6" r:id="rId1"/>
  </p:sldMasterIdLst>
  <p:notesMasterIdLst>
    <p:notesMasterId r:id="rId40"/>
  </p:notesMasterIdLst>
  <p:handoutMasterIdLst>
    <p:handoutMasterId r:id="rId41"/>
  </p:handoutMasterIdLst>
  <p:sldIdLst>
    <p:sldId id="407" r:id="rId2"/>
    <p:sldId id="437" r:id="rId3"/>
    <p:sldId id="408" r:id="rId4"/>
    <p:sldId id="410" r:id="rId5"/>
    <p:sldId id="412" r:id="rId6"/>
    <p:sldId id="413" r:id="rId7"/>
    <p:sldId id="414" r:id="rId8"/>
    <p:sldId id="441" r:id="rId9"/>
    <p:sldId id="415" r:id="rId10"/>
    <p:sldId id="440" r:id="rId11"/>
    <p:sldId id="411" r:id="rId12"/>
    <p:sldId id="442" r:id="rId13"/>
    <p:sldId id="443" r:id="rId14"/>
    <p:sldId id="416" r:id="rId15"/>
    <p:sldId id="444" r:id="rId16"/>
    <p:sldId id="418" r:id="rId17"/>
    <p:sldId id="446" r:id="rId18"/>
    <p:sldId id="417" r:id="rId19"/>
    <p:sldId id="419" r:id="rId20"/>
    <p:sldId id="420" r:id="rId21"/>
    <p:sldId id="421" r:id="rId22"/>
    <p:sldId id="445" r:id="rId23"/>
    <p:sldId id="423" r:id="rId24"/>
    <p:sldId id="424" r:id="rId25"/>
    <p:sldId id="426" r:id="rId26"/>
    <p:sldId id="425" r:id="rId27"/>
    <p:sldId id="428" r:id="rId28"/>
    <p:sldId id="427" r:id="rId29"/>
    <p:sldId id="431" r:id="rId30"/>
    <p:sldId id="432" r:id="rId31"/>
    <p:sldId id="433" r:id="rId32"/>
    <p:sldId id="436" r:id="rId33"/>
    <p:sldId id="429" r:id="rId34"/>
    <p:sldId id="430" r:id="rId35"/>
    <p:sldId id="447" r:id="rId36"/>
    <p:sldId id="435" r:id="rId37"/>
    <p:sldId id="439" r:id="rId38"/>
    <p:sldId id="298" r:id="rId39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0000CC"/>
    <a:srgbClr val="F7BFD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93214" autoAdjust="0"/>
  </p:normalViewPr>
  <p:slideViewPr>
    <p:cSldViewPr snapToGrid="0">
      <p:cViewPr varScale="1">
        <p:scale>
          <a:sx n="107" d="100"/>
          <a:sy n="107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A6FAB7C-4977-4A7D-9DD3-A687A6ACCA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1A31F8-B46E-475E-86A7-B7372A7A2A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BEB36-7ED3-45CD-9880-35D60633C1B4}" type="datetimeFigureOut">
              <a:rPr lang="ru-RU" smtClean="0"/>
              <a:t>ср 20.05.26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35502F-8B74-401B-A031-BCA33EE65A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058C10-D1FA-4C79-92BC-33C2E4C6F9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A33C7-4D43-4031-B93E-AECACCFB3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385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7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7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D0337D0B-62A5-4ED9-84E0-4DCE9BBC0BCB}" type="datetimeFigureOut">
              <a:rPr lang="ru-RU" smtClean="0"/>
              <a:t>ср 20.05.26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6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90F241DC-2232-48F9-835A-6516900C5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90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67FEC-08E4-4BD2-96D8-9CAD00BC17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56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10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AF6FB-ABB9-4045-9A72-D129B48D14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50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11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43465-4FB6-45C1-9B69-A220A2FB13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68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12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43465-4FB6-45C1-9B69-A220A2FB13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2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13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43465-4FB6-45C1-9B69-A220A2FB13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86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14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BDA6F-625F-469C-A9FF-F4167F087C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90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15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BDA6F-625F-469C-A9FF-F4167F087C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12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16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DCFFC-F65E-42A5-AED4-8E5C232092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41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DCFFC-F65E-42A5-AED4-8E5C232092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22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3F2FD-81BA-4830-965E-3F8A70D451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80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A4966-3158-4FA6-AEED-80E6F00CC5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2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087D8-79C4-47B2-BF39-FD0862118B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69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6AEB75-A0D2-4E30-A207-39881B4733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7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241B5-4729-4B66-A91E-498859094F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8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6AEB75-A0D2-4E30-A207-39881B4733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92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650D3-9007-4E65-96BB-016D26DF34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70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A1722C-C385-415E-8CD0-9199F69080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81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B3205-2555-47F3-A2CF-D383A4D3DB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02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21E949-123E-4043-B1F5-805C7CD30E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60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27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87589-A740-485B-9281-5E5D019E0D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50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28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C7A9F6-B414-4BE7-B627-E568D05E35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20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29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860171-79D7-44B6-9F88-0060C65081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AF71D1-253D-4D29-BA93-22B8920329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46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30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1B52EE-D81D-41CA-A7DF-38DED3D310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632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31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ADFBA-C70E-40E7-B82C-CC20948273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27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32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094B6-338E-4BA8-9D15-F4C07A784E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555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33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A70116-8D52-46F4-9006-768D6947CA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84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34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0C860-D81E-47A9-988B-18E4AAAFB4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685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35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A3BBF-5C5C-4E78-8064-72F21FBD37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22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36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BF548-73FF-497A-8221-39A50D5D9E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499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37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BF548-73FF-497A-8221-39A50D5D9E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2E5BD9-B83D-4B0D-9DB1-D18C21EA34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7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1C868-411B-4315-9206-036C77F0B5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98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35D913-1BB5-4347-95C4-C3463ED125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79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AF6FB-ABB9-4045-9A72-D129B48D14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0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AF6FB-ABB9-4045-9A72-D129B48D14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16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41DC-2232-48F9-835A-6516900C56E8}" type="slidenum">
              <a:rPr lang="ru-RU" smtClean="0"/>
              <a:t>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FDE1FD-7DFD-493A-984F-538103C3FE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8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D2F40-77FF-4E44-AD9C-F0FB04607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D1C091-DA68-4AE4-8768-9412B76B2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EE447-ADE7-41F2-A7A0-181256DB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53C8-B94C-41A9-9BD5-D4E5FE84B260}" type="datetime1">
              <a:rPr lang="ru-RU" smtClean="0"/>
              <a:t>ср 20.05.26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121E09-DF68-4AA3-87FA-FD7DEA9C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057BC-054E-4018-AB61-2D65DBD6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A0B-AB82-42CD-AA85-D3D88DA19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8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55583-BBE5-49EA-828E-60ED484D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509E47-7088-4870-BD96-F95C28CA3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0469F-D8E3-4169-954D-9430F664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F53B-CAE4-4435-B82C-7F217D46D5CE}" type="datetime1">
              <a:rPr lang="ru-RU" smtClean="0"/>
              <a:t>ср 20.05.26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D5EDD-9F26-41C1-826A-45EA9690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A9A5C4-1331-40C8-BF51-8EDCA3C9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A0B-AB82-42CD-AA85-D3D88DA19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2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D4EB89-F3BA-4ADB-8809-8121B3160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13F28C-8684-4C7A-B484-91B20A1EA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24B24-1547-4C4C-B2C5-DFE80532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4DD0-79BA-4063-9A1E-D5EE785EF3D7}" type="datetime1">
              <a:rPr lang="ru-RU" smtClean="0"/>
              <a:t>ср 20.05.26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172AF4-6BF2-4B73-B79D-D8721EBC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666061-05AB-4815-BFFF-B7DD87AB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A0B-AB82-42CD-AA85-D3D88DA19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7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8F868-A182-4C49-8FF4-F0F0002C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7BE6ED-7A16-4286-8DAE-06CC5F107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CF476D-291E-4D9C-B22C-AA83B0CA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4AF7-44B1-4F11-9D86-88BA0BEFC380}" type="datetime1">
              <a:rPr lang="ru-RU" smtClean="0"/>
              <a:t>ср 20.05.26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E7DD9F-8BDE-4912-906C-421F751C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F01A8-8D14-45B7-8B77-FA6FA5E8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A0B-AB82-42CD-AA85-D3D88DA19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7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0201F-B2D2-4125-A72A-6815891D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2E2F1-A6EA-41EF-BE38-CEBFB1248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F94FB-9139-4BFA-ADEB-BD1981FC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567-8557-457D-ADF8-0A56FD58977C}" type="datetime1">
              <a:rPr lang="ru-RU" smtClean="0"/>
              <a:t>ср 20.05.26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11F2C-F55C-48A7-831A-58BF1556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7E9D7A-11AE-4E5F-B647-CB50A89A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A0B-AB82-42CD-AA85-D3D88DA19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5EA0D-659F-4D18-8571-41D62271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D5F685-0A51-40FD-B108-84079CEF2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24BC6A-5EDF-4C14-A00F-47C8CA12B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54E038-6988-49D6-A2B0-7C8C1667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B7C4-A2FB-49E1-B115-B354AE9E6058}" type="datetime1">
              <a:rPr lang="ru-RU" smtClean="0"/>
              <a:t>ср 20.05.26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718FEF-7DF1-4D52-8BE2-2D62A41B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50C5A6-850D-4843-92E9-47978D51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A0B-AB82-42CD-AA85-D3D88DA19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2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FA94D-E40D-42D3-9BC7-38A29AB7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A44DAE-825A-4EE6-BDCE-19E04C46C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7DDDDA-53E8-4960-8F61-74C98FF84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E7E69B-6451-4E0D-9D7C-3F5568FC6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3F3F4E-1B23-4A3B-8C94-59367DAD0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42FF3B-CF11-4A59-A332-FA818EE1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1A8C-0D38-4F2D-829C-A51B21D618A1}" type="datetime1">
              <a:rPr lang="ru-RU" smtClean="0"/>
              <a:t>ср 20.05.26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EC51C0-B9FE-405E-AEF3-14A0A042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C6A4DD-F9E9-423A-94DE-A2A35FF5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A0B-AB82-42CD-AA85-D3D88DA19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3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071B5-AA31-4AA5-9252-739D08EE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3CA725-8A43-44BD-98FC-B089A173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30F2-2161-4FED-8C9E-22666EE07650}" type="datetime1">
              <a:rPr lang="ru-RU" smtClean="0"/>
              <a:t>ср 20.05.26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C14631-D14A-4C12-9CD7-AF6E96C3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C1F1A1-781A-4F73-B21F-5D23457B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A0B-AB82-42CD-AA85-D3D88DA19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1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FC9AF0-406A-4658-9934-0CE2B612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704-DA2B-4752-9DAF-E4E68508088D}" type="datetime1">
              <a:rPr lang="ru-RU" smtClean="0"/>
              <a:t>ср 20.05.26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6CD9B6-0F47-432C-965A-9FC9C7D4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86D4C9-9F1A-4A4B-98F6-E1E523E3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A0B-AB82-42CD-AA85-D3D88DA19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1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6E49F-9353-4AB5-93C0-57AB20E3B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277B25-7E1C-4433-A11D-BCC0B4582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8093B1-F5FD-462D-9729-0709201E5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CBDD2-B6AB-4706-B443-73D31416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316A-0319-4A50-9DA0-369D1A73C212}" type="datetime1">
              <a:rPr lang="ru-RU" smtClean="0"/>
              <a:t>ср 20.05.26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22F4B8-D2C9-4A82-8700-95465080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F7D582-8811-4022-8F73-AB80D418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A0B-AB82-42CD-AA85-D3D88DA19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0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5398C-8037-49B1-8DAD-6DD95C72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0148A2-4700-4E5C-AED2-94A9466BF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AA7E9E-44BE-40C2-B8CD-186C19965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7A0377-1873-4663-B499-B16D6035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FA12-BA8E-444C-82E1-6DF021C61494}" type="datetime1">
              <a:rPr lang="ru-RU" smtClean="0"/>
              <a:t>ср 20.05.26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CA28AD-AD39-4813-B8B6-4311DDFC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CA436-C8BF-4066-BAF8-D3E90071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A0B-AB82-42CD-AA85-D3D88DA19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5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E9B0B-648C-44A7-894A-1BC8A7C0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CF620-898A-48C9-8B6C-D0EEBC37E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AE869E-997C-43AD-AA3B-5649AD715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458C-894D-4144-9351-9C5F3957F38F}" type="datetime1">
              <a:rPr lang="ru-RU" smtClean="0"/>
              <a:t>ср 20.05.26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DD9C8-0931-4F1B-ABF2-5A1F4836D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7E19A8-02EE-4C09-B224-1BFC93B9B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BFA0B-AB82-42CD-AA85-D3D88DA19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9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T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"/><Relationship Id="rId5" Type="http://schemas.openxmlformats.org/officeDocument/2006/relationships/image" Target="../media/image18.TIF"/><Relationship Id="rId4" Type="http://schemas.openxmlformats.org/officeDocument/2006/relationships/image" Target="../media/image17.T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764085" y="2721114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Организация проведения ЦЭ/ЦТ </a:t>
            </a:r>
            <a:endParaRPr lang="ru-RU" sz="4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F653EB-1637-4BBF-BFFB-453050E6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A0B-AB82-42CD-AA85-D3D88DA197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1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47301" y="192458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 начала тестирования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9ACDFD09-4394-4CB2-8E2D-7FD9D24B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C5F24BC-D175-4C96-A865-004A163DF04C}"/>
              </a:ext>
            </a:extLst>
          </p:cNvPr>
          <p:cNvSpPr/>
          <p:nvPr/>
        </p:nvSpPr>
        <p:spPr>
          <a:xfrm>
            <a:off x="1164880" y="1093504"/>
            <a:ext cx="1102712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личность;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заполненный и зарегистрированный пропуск на предмет, по которому проводится ЦЭ/ЦТ;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ручку (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капиллярную) с чернилами черного цвета;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ЦЭ/ЦТ по учебным предметам «Химия» и «Физика» можно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простой однострочный калькулятор, который позволяет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только арифметические действия (сложение, вычитание,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деление, умножение, извлечение квадратного корня из числа),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с процентами, вычисление обратной величины,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операцию смены знака, операции с одной ячейкой памяти.</a:t>
            </a:r>
          </a:p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C513C4-C083-4BCE-B12C-22D640D5E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091" y="2733512"/>
            <a:ext cx="3139712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20407" y="150639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Протокол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4E38BF54-C879-4838-9894-D7369A3C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3B77FE-0937-4E58-B04C-82C6C0E1D5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495"/>
          <a:stretch/>
        </p:blipFill>
        <p:spPr>
          <a:xfrm>
            <a:off x="2648744" y="783965"/>
            <a:ext cx="6894512" cy="5693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CA908B-1337-44A8-9DA6-7C9B2F89C51A}"/>
              </a:ext>
            </a:extLst>
          </p:cNvPr>
          <p:cNvSpPr txBox="1"/>
          <p:nvPr/>
        </p:nvSpPr>
        <p:spPr>
          <a:xfrm>
            <a:off x="4467225" y="31676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36657E-7F37-4F23-B50A-B4A8642D7F51}"/>
              </a:ext>
            </a:extLst>
          </p:cNvPr>
          <p:cNvSpPr txBox="1"/>
          <p:nvPr/>
        </p:nvSpPr>
        <p:spPr>
          <a:xfrm>
            <a:off x="7049751" y="315183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37F574-7841-4946-B418-D2D1E74539D9}"/>
              </a:ext>
            </a:extLst>
          </p:cNvPr>
          <p:cNvSpPr txBox="1"/>
          <p:nvPr/>
        </p:nvSpPr>
        <p:spPr>
          <a:xfrm>
            <a:off x="5507258" y="3354314"/>
            <a:ext cx="148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B72AA-12AB-47CF-8758-427201B5B3A2}"/>
              </a:ext>
            </a:extLst>
          </p:cNvPr>
          <p:cNvSpPr txBox="1"/>
          <p:nvPr/>
        </p:nvSpPr>
        <p:spPr>
          <a:xfrm>
            <a:off x="5507258" y="41487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EF206-45B9-428E-92F8-E2183EDA06B6}"/>
              </a:ext>
            </a:extLst>
          </p:cNvPr>
          <p:cNvSpPr txBox="1"/>
          <p:nvPr/>
        </p:nvSpPr>
        <p:spPr>
          <a:xfrm>
            <a:off x="6283124" y="43334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DDE0C5-3314-486B-A49D-B1DEDF23B019}"/>
              </a:ext>
            </a:extLst>
          </p:cNvPr>
          <p:cNvSpPr txBox="1"/>
          <p:nvPr/>
        </p:nvSpPr>
        <p:spPr>
          <a:xfrm>
            <a:off x="4229610" y="4492233"/>
            <a:ext cx="340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     мая            26         9        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F418BA-472D-4844-81CA-128FD7C0848A}"/>
              </a:ext>
            </a:extLst>
          </p:cNvPr>
          <p:cNvSpPr txBox="1"/>
          <p:nvPr/>
        </p:nvSpPr>
        <p:spPr>
          <a:xfrm>
            <a:off x="4972050" y="5704703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14  14 14  14  14                                70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A9474B-4C7E-49F7-B410-BE07B2628D3F}"/>
              </a:ext>
            </a:extLst>
          </p:cNvPr>
          <p:cNvSpPr txBox="1"/>
          <p:nvPr/>
        </p:nvSpPr>
        <p:spPr>
          <a:xfrm>
            <a:off x="4991100" y="6057128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14  14 14  14  14                                70</a:t>
            </a:r>
          </a:p>
        </p:txBody>
      </p:sp>
    </p:spTree>
    <p:extLst>
      <p:ext uri="{BB962C8B-B14F-4D97-AF65-F5344CB8AC3E}">
        <p14:creationId xmlns:p14="http://schemas.microsoft.com/office/powerpoint/2010/main" val="36034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20407" y="150639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Протокол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4E38BF54-C879-4838-9894-D7369A3C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C48D93-D6A3-4B66-8822-E018D21710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194"/>
          <a:stretch/>
        </p:blipFill>
        <p:spPr>
          <a:xfrm>
            <a:off x="112341" y="1293777"/>
            <a:ext cx="7990561" cy="47148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9F3197-2487-4274-98FA-FC437D2F8616}"/>
              </a:ext>
            </a:extLst>
          </p:cNvPr>
          <p:cNvSpPr txBox="1"/>
          <p:nvPr/>
        </p:nvSpPr>
        <p:spPr>
          <a:xfrm>
            <a:off x="2305050" y="15514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4935D-FCA9-4E69-8640-E98F29FA468F}"/>
              </a:ext>
            </a:extLst>
          </p:cNvPr>
          <p:cNvSpPr txBox="1"/>
          <p:nvPr/>
        </p:nvSpPr>
        <p:spPr>
          <a:xfrm>
            <a:off x="1990725" y="175288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EAC73B-FEA2-4923-814F-487E02AF3FAE}"/>
              </a:ext>
            </a:extLst>
          </p:cNvPr>
          <p:cNvSpPr txBox="1"/>
          <p:nvPr/>
        </p:nvSpPr>
        <p:spPr>
          <a:xfrm>
            <a:off x="1568987" y="197389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41D2FC-0DAE-4442-988A-3C4E98FCE73F}"/>
              </a:ext>
            </a:extLst>
          </p:cNvPr>
          <p:cNvSpPr txBox="1"/>
          <p:nvPr/>
        </p:nvSpPr>
        <p:spPr>
          <a:xfrm>
            <a:off x="6394548" y="193966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6C1878-97C2-409C-B32A-71108A595A7E}"/>
              </a:ext>
            </a:extLst>
          </p:cNvPr>
          <p:cNvSpPr txBox="1"/>
          <p:nvPr/>
        </p:nvSpPr>
        <p:spPr>
          <a:xfrm>
            <a:off x="2176786" y="213947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9D853B-46B3-4946-8471-0C4D12355DA3}"/>
              </a:ext>
            </a:extLst>
          </p:cNvPr>
          <p:cNvSpPr txBox="1"/>
          <p:nvPr/>
        </p:nvSpPr>
        <p:spPr>
          <a:xfrm>
            <a:off x="5300986" y="213947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98785C-3CB4-4DCE-BEB4-A57D1D033791}"/>
              </a:ext>
            </a:extLst>
          </p:cNvPr>
          <p:cNvSpPr txBox="1"/>
          <p:nvPr/>
        </p:nvSpPr>
        <p:spPr>
          <a:xfrm>
            <a:off x="3692123" y="23241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0D65BF-05A8-4CFA-A048-039530E52F99}"/>
              </a:ext>
            </a:extLst>
          </p:cNvPr>
          <p:cNvSpPr txBox="1"/>
          <p:nvPr/>
        </p:nvSpPr>
        <p:spPr>
          <a:xfrm>
            <a:off x="3530119" y="251833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BFCF46-954B-4D84-AF90-62D02476E5AF}"/>
              </a:ext>
            </a:extLst>
          </p:cNvPr>
          <p:cNvSpPr txBox="1"/>
          <p:nvPr/>
        </p:nvSpPr>
        <p:spPr>
          <a:xfrm>
            <a:off x="888398" y="28965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04B053-C7A8-42D2-AC47-B07D1905E600}"/>
              </a:ext>
            </a:extLst>
          </p:cNvPr>
          <p:cNvSpPr txBox="1"/>
          <p:nvPr/>
        </p:nvSpPr>
        <p:spPr>
          <a:xfrm>
            <a:off x="3172329" y="272727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4DC6DC-2601-49D5-A569-CDA525F8C05A}"/>
              </a:ext>
            </a:extLst>
          </p:cNvPr>
          <p:cNvSpPr txBox="1"/>
          <p:nvPr/>
        </p:nvSpPr>
        <p:spPr>
          <a:xfrm>
            <a:off x="4137860" y="291070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5BF6B6-4BE5-41CA-8E77-E1C641BA951E}"/>
              </a:ext>
            </a:extLst>
          </p:cNvPr>
          <p:cNvSpPr txBox="1"/>
          <p:nvPr/>
        </p:nvSpPr>
        <p:spPr>
          <a:xfrm>
            <a:off x="883753" y="311382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1C21850-C8CF-4542-B93F-868A6D69A5E5}"/>
              </a:ext>
            </a:extLst>
          </p:cNvPr>
          <p:cNvCxnSpPr/>
          <p:nvPr/>
        </p:nvCxnSpPr>
        <p:spPr>
          <a:xfrm flipH="1">
            <a:off x="6466134" y="2333683"/>
            <a:ext cx="1905887" cy="1908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9D94B04-5BF5-4E1D-B42D-29D3B553A400}"/>
              </a:ext>
            </a:extLst>
          </p:cNvPr>
          <p:cNvSpPr txBox="1"/>
          <p:nvPr/>
        </p:nvSpPr>
        <p:spPr>
          <a:xfrm>
            <a:off x="8381486" y="1561030"/>
            <a:ext cx="3698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количество</a:t>
            </a:r>
          </a:p>
          <a:p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тех участников, </a:t>
            </a:r>
          </a:p>
          <a:p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по решению </a:t>
            </a:r>
          </a:p>
          <a:p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организационной комиссии </a:t>
            </a:r>
          </a:p>
          <a:p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доступная среда </a:t>
            </a:r>
          </a:p>
          <a:p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их потребностей. </a:t>
            </a:r>
          </a:p>
        </p:txBody>
      </p:sp>
    </p:spTree>
    <p:extLst>
      <p:ext uri="{BB962C8B-B14F-4D97-AF65-F5344CB8AC3E}">
        <p14:creationId xmlns:p14="http://schemas.microsoft.com/office/powerpoint/2010/main" val="243750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20407" y="150639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Протокол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4E38BF54-C879-4838-9894-D7369A3C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B42F37-A57E-4F82-AD51-72B08052D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64" y="1180564"/>
            <a:ext cx="6600825" cy="48291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84728A-177A-4CA0-BE25-07F33211CB2A}"/>
              </a:ext>
            </a:extLst>
          </p:cNvPr>
          <p:cNvSpPr txBox="1"/>
          <p:nvPr/>
        </p:nvSpPr>
        <p:spPr>
          <a:xfrm>
            <a:off x="7685563" y="3725029"/>
            <a:ext cx="3698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забываем фиксировать выходи возвращение 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ЦЭ и ЦТ в туалет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F03CAB5-1E9E-4A63-A5BD-2A8A1082587D}"/>
              </a:ext>
            </a:extLst>
          </p:cNvPr>
          <p:cNvCxnSpPr>
            <a:stCxn id="27" idx="1"/>
          </p:cNvCxnSpPr>
          <p:nvPr/>
        </p:nvCxnSpPr>
        <p:spPr>
          <a:xfrm flipH="1" flipV="1">
            <a:off x="4994694" y="3595151"/>
            <a:ext cx="2690869" cy="591543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65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604838" y="177126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Начало ЦЭ/ЦТ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6D477E-00C4-4810-BB27-9A0981BC2C4A}"/>
              </a:ext>
            </a:extLst>
          </p:cNvPr>
          <p:cNvSpPr/>
          <p:nvPr/>
        </p:nvSpPr>
        <p:spPr>
          <a:xfrm>
            <a:off x="604838" y="1462764"/>
            <a:ext cx="110271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установленное время начала  централизованного экзамена/тестирования 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11.00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предъявления абитуриентам в аудитории запечатанных пакетов с экзаменационными материалами,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вскрывает пакет с бланками ответов, сверяет фактическое количество и номера бланков ответов с количеством и номерами, указанными в акте приемки-передачи.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50F9B42-41B9-4FF0-8E55-7A22B618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3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604838" y="177126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Начало ЦЭ/ЦТ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50F9B42-41B9-4FF0-8E55-7A22B618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CDB52D-5FFE-4A82-9428-166E77B567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9" y="1084875"/>
            <a:ext cx="3259360" cy="26350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69A839-2923-4CE2-9DD3-48F3AD95B5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06" y="1111273"/>
            <a:ext cx="3214513" cy="26163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14135F-C05C-4530-8517-91DD858F4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31" y="3785139"/>
            <a:ext cx="3325380" cy="272688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3E17C02-BF4D-4554-889B-691E679FAD46}"/>
              </a:ext>
            </a:extLst>
          </p:cNvPr>
          <p:cNvSpPr/>
          <p:nvPr/>
        </p:nvSpPr>
        <p:spPr>
          <a:xfrm>
            <a:off x="1939136" y="257593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50895"/>
                </a:solidFill>
                <a:latin typeface="Times New Roman" pitchFamily="18" charset="0"/>
                <a:cs typeface="Times New Roman" pitchFamily="18" charset="0"/>
              </a:rPr>
              <a:t>ЦЭ 26 и 29 мая </a:t>
            </a:r>
          </a:p>
        </p:txBody>
      </p:sp>
      <p:sp>
        <p:nvSpPr>
          <p:cNvPr id="18" name="Скругленный прямоугольник 7">
            <a:extLst>
              <a:ext uri="{FF2B5EF4-FFF2-40B4-BE49-F238E27FC236}">
                <a16:creationId xmlns:a16="http://schemas.microsoft.com/office/drawing/2014/main" id="{5BC07C15-028C-482A-BB73-518486C80F13}"/>
              </a:ext>
            </a:extLst>
          </p:cNvPr>
          <p:cNvSpPr/>
          <p:nvPr/>
        </p:nvSpPr>
        <p:spPr>
          <a:xfrm>
            <a:off x="1978888" y="2605877"/>
            <a:ext cx="1720987" cy="369332"/>
          </a:xfrm>
          <a:prstGeom prst="roundRect">
            <a:avLst/>
          </a:prstGeom>
          <a:solidFill>
            <a:srgbClr val="00B0F0">
              <a:alpha val="20000"/>
            </a:srgbClr>
          </a:solidFill>
          <a:ln w="12700" cap="flat" cmpd="sng" algn="ctr">
            <a:solidFill>
              <a:srgbClr val="00B0F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E84A2C11-2457-4A16-95EE-4F356042A714}"/>
              </a:ext>
            </a:extLst>
          </p:cNvPr>
          <p:cNvSpPr/>
          <p:nvPr/>
        </p:nvSpPr>
        <p:spPr>
          <a:xfrm>
            <a:off x="5291244" y="2605877"/>
            <a:ext cx="1710291" cy="352579"/>
          </a:xfrm>
          <a:prstGeom prst="roundRect">
            <a:avLst/>
          </a:prstGeom>
          <a:solidFill>
            <a:srgbClr val="00B0F0">
              <a:alpha val="20000"/>
            </a:srgbClr>
          </a:solidFill>
          <a:ln w="12700" cap="flat" cmpd="sng" algn="ctr">
            <a:solidFill>
              <a:srgbClr val="00B0F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id="{8F8ABD8E-DF3C-41B5-BEC8-806EADFD3A93}"/>
              </a:ext>
            </a:extLst>
          </p:cNvPr>
          <p:cNvSpPr/>
          <p:nvPr/>
        </p:nvSpPr>
        <p:spPr>
          <a:xfrm>
            <a:off x="3553268" y="5211005"/>
            <a:ext cx="1662075" cy="369332"/>
          </a:xfrm>
          <a:prstGeom prst="roundRect">
            <a:avLst/>
          </a:prstGeom>
          <a:solidFill>
            <a:srgbClr val="00B0F0">
              <a:alpha val="20000"/>
            </a:srgbClr>
          </a:solidFill>
          <a:ln w="12700" cap="flat" cmpd="sng" algn="ctr">
            <a:solidFill>
              <a:srgbClr val="00B0F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D4E6ADF-0BA4-41A0-B3F6-E9A9445A9CD5}"/>
              </a:ext>
            </a:extLst>
          </p:cNvPr>
          <p:cNvSpPr/>
          <p:nvPr/>
        </p:nvSpPr>
        <p:spPr>
          <a:xfrm>
            <a:off x="6296025" y="2219813"/>
            <a:ext cx="610312" cy="3285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5CE9014-8699-4B32-88DD-956371F9E59E}"/>
              </a:ext>
            </a:extLst>
          </p:cNvPr>
          <p:cNvSpPr/>
          <p:nvPr/>
        </p:nvSpPr>
        <p:spPr>
          <a:xfrm>
            <a:off x="5312058" y="258819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D4BC9"/>
                </a:solidFill>
                <a:latin typeface="Times New Roman" pitchFamily="18" charset="0"/>
                <a:cs typeface="Times New Roman" pitchFamily="18" charset="0"/>
              </a:rPr>
              <a:t>ЦТ 26 и 29 мая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99AB05-C2E2-47F9-91CC-6E452637F91C}"/>
              </a:ext>
            </a:extLst>
          </p:cNvPr>
          <p:cNvSpPr txBox="1"/>
          <p:nvPr/>
        </p:nvSpPr>
        <p:spPr>
          <a:xfrm>
            <a:off x="3553268" y="5211005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D4BC9"/>
                </a:solidFill>
                <a:latin typeface="Times New Roman" pitchFamily="18" charset="0"/>
                <a:cs typeface="Times New Roman" pitchFamily="18" charset="0"/>
              </a:rPr>
              <a:t>ЦТ 2 и 5 июня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D202C26-4602-4A12-8211-36AA0C55E730}"/>
              </a:ext>
            </a:extLst>
          </p:cNvPr>
          <p:cNvSpPr/>
          <p:nvPr/>
        </p:nvSpPr>
        <p:spPr>
          <a:xfrm>
            <a:off x="7598763" y="1613118"/>
            <a:ext cx="4322620" cy="38779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Для разделения материалов, предназначенных для проведения 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ЦЭ и ЦТ, 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предусмотрено отличие наклеек на пакетах.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Пакеты с экзаменационными материалами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ЦТ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26 мая и 29 мая 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отстикерованы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дополнительными наклейками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белого цвета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Для дней проведения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ЦТ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2 июня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и 5 июня пакеты с экзаменационными материалами будут обозначены наклейкой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желтого цвета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. 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87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779692" y="141770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Начало ЦЭ/ЦТ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034231-478F-4212-8D9A-6F22C011C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74" y="1376423"/>
            <a:ext cx="11796782" cy="3475021"/>
          </a:xfrm>
          <a:prstGeom prst="rect">
            <a:avLst/>
          </a:prstGeom>
        </p:spPr>
      </p:pic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E5BAA5E4-9E94-4DC3-9A37-9265781D2EAC}"/>
              </a:ext>
            </a:extLst>
          </p:cNvPr>
          <p:cNvSpPr txBox="1">
            <a:spLocks/>
          </p:cNvSpPr>
          <p:nvPr/>
        </p:nvSpPr>
        <p:spPr>
          <a:xfrm>
            <a:off x="305674" y="4436602"/>
            <a:ext cx="3406955" cy="15951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целостность пакета и убедитесь,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клейкая полоса клапана с обратной стороны пакета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имеет признаков вскрытия.   Поднимите пакет вертикально, встряхните его,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содержимое переместилось в нижнюю часть пакета.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0FFF6F18-C659-493E-8820-DC4115696557}"/>
              </a:ext>
            </a:extLst>
          </p:cNvPr>
          <p:cNvSpPr txBox="1">
            <a:spLocks/>
          </p:cNvSpPr>
          <p:nvPr/>
        </p:nvSpPr>
        <p:spPr>
          <a:xfrm>
            <a:off x="4159572" y="4536355"/>
            <a:ext cx="3828960" cy="15951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Разрежьте пакет ножницами по линии сгиба (отреза),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показано на фото: сделайте небольшой надрез; убедитесь, что содержимое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пакета не попадает на линию среза; - разрежьте пакет до конца.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вскрыть пакет путем отрывания клейкой ленты!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96F8A15-8F62-42F2-A233-0FB1E7BC4DCA}"/>
              </a:ext>
            </a:extLst>
          </p:cNvPr>
          <p:cNvSpPr txBox="1">
            <a:spLocks/>
          </p:cNvSpPr>
          <p:nvPr/>
        </p:nvSpPr>
        <p:spPr>
          <a:xfrm>
            <a:off x="8057365" y="4536355"/>
            <a:ext cx="3926021" cy="15951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Извлеките содержимое из пакета и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пересчитайте экзаменационные материалы,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вложенные в него. Сверьте их количество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количеством, указанным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сопроводительном ярлыке. В пакете также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находиться дополнительные пакеты, предназначенные для возврата экзаменационных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в РИКЗ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00DE8016-FA96-4977-87AD-D0C5D00B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6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869144" y="177126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Начало ЦЭ/ЦТ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00DE8016-FA96-4977-87AD-D0C5D00B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508E07-3762-4333-8AE2-D9A066F8EDC6}"/>
              </a:ext>
            </a:extLst>
          </p:cNvPr>
          <p:cNvSpPr/>
          <p:nvPr/>
        </p:nvSpPr>
        <p:spPr>
          <a:xfrm>
            <a:off x="765313" y="2899976"/>
            <a:ext cx="10903226" cy="105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стопроцентной </a:t>
            </a:r>
            <a:r>
              <a:rPr kumimoji="0" lang="ru-RU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неявки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участника(-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тестирования (в аудиториях с малым количеством участников)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ПАКЕТЫ НЕ ВСКРЫВАТЬ !!!</a:t>
            </a:r>
            <a:endParaRPr lang="ru-RU" sz="2000" b="1" kern="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46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754338-3C47-457E-927B-3CAB6E844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2"/>
          <a:stretch/>
        </p:blipFill>
        <p:spPr>
          <a:xfrm>
            <a:off x="1452931" y="591274"/>
            <a:ext cx="9570414" cy="6094894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604838" y="92441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Начало ЦЭ/ЦТ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1DB61C5-3B9C-47BF-B631-AAD7245A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17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47301" y="149923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Работа с бланками ответов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BBDB0-FF72-464C-A442-26FCEB3B66B0}"/>
              </a:ext>
            </a:extLst>
          </p:cNvPr>
          <p:cNvSpPr txBox="1"/>
          <p:nvPr/>
        </p:nvSpPr>
        <p:spPr>
          <a:xfrm>
            <a:off x="5830679" y="1083879"/>
            <a:ext cx="596443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бланков ответов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 заполняются начиная с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символов в соответствии с образцами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(каждый символ в отдельную клетку)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 «Код пункта», «Корпус», «Номер аудитории», «Код предмета», «Название предмета» заполняются по указанию ответственного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педработника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«Дата» заполняется по указанию ответственного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педработника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заполнения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сведений об участнике ЦЭ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ЦТ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2BC739D3-29CF-45C3-9080-2D7C2498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DB78D4-2991-436F-A1E6-CA56877D1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1" y="862166"/>
            <a:ext cx="4296304" cy="602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4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6E552F-4DD8-45FC-B094-154539C916F4}"/>
              </a:ext>
            </a:extLst>
          </p:cNvPr>
          <p:cNvSpPr/>
          <p:nvPr/>
        </p:nvSpPr>
        <p:spPr>
          <a:xfrm>
            <a:off x="329296" y="15761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Сроки </a:t>
            </a:r>
            <a:endParaRPr lang="ru-RU" sz="4000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2F23F61-82D9-430B-899C-7818B99E7BA6}"/>
              </a:ext>
            </a:extLst>
          </p:cNvPr>
          <p:cNvGraphicFramePr>
            <a:graphicFrameLocks noGrp="1"/>
          </p:cNvGraphicFramePr>
          <p:nvPr/>
        </p:nvGraphicFramePr>
        <p:xfrm>
          <a:off x="1082645" y="739082"/>
          <a:ext cx="10437316" cy="5669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02212">
                  <a:extLst>
                    <a:ext uri="{9D8B030D-6E8A-4147-A177-3AD203B41FA5}">
                      <a16:colId xmlns:a16="http://schemas.microsoft.com/office/drawing/2014/main" val="3734412634"/>
                    </a:ext>
                  </a:extLst>
                </a:gridCol>
                <a:gridCol w="2742016">
                  <a:extLst>
                    <a:ext uri="{9D8B030D-6E8A-4147-A177-3AD203B41FA5}">
                      <a16:colId xmlns:a16="http://schemas.microsoft.com/office/drawing/2014/main" val="120043656"/>
                    </a:ext>
                  </a:extLst>
                </a:gridCol>
                <a:gridCol w="3185182">
                  <a:extLst>
                    <a:ext uri="{9D8B030D-6E8A-4147-A177-3AD203B41FA5}">
                      <a16:colId xmlns:a16="http://schemas.microsoft.com/office/drawing/2014/main" val="953771642"/>
                    </a:ext>
                  </a:extLst>
                </a:gridCol>
                <a:gridCol w="2307906">
                  <a:extLst>
                    <a:ext uri="{9D8B030D-6E8A-4147-A177-3AD203B41FA5}">
                      <a16:colId xmlns:a16="http://schemas.microsoft.com/office/drawing/2014/main" val="1655054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участников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4506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мая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по выбору 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 предметов)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Беларуси в контексте всемирной истории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Обществоведение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1676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(+58)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ауд.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(+1 ауд.)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7184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мая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Белорусский язык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(+147) 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ауд.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 ауд.)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97504"/>
                  </a:ext>
                </a:extLst>
              </a:tr>
              <a:tr h="403813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июня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1087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(+398)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ауд. 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(+13 ауд.)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056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июня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История Беларуси в контексте всемирной истории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Обществоведение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1570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(+182)</a:t>
                      </a:r>
                    </a:p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 ауд. </a:t>
                      </a:r>
                      <a:r>
                        <a:rPr lang="ru-RU" sz="1800" b="1" kern="1200" noProof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+8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9611084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7E48A-CE7F-4853-AC8B-40572A7D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4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65880" y="205138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Работа с бланками ответов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6922B71-F93B-4FEE-B3F3-7BE18926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942DA7-1EFA-4D90-BBCF-1133E20439C8}"/>
              </a:ext>
            </a:extLst>
          </p:cNvPr>
          <p:cNvSpPr txBox="1"/>
          <p:nvPr/>
        </p:nvSpPr>
        <p:spPr>
          <a:xfrm>
            <a:off x="1389045" y="907639"/>
            <a:ext cx="9230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altLang="ko-KR" sz="2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регистрации бланка ответов заполняется участником ЦЭ/ЦТ на том государственном языке, на котором подано заявление при его регистрации.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35D3983-C845-417A-8936-7AA2B6770B82}"/>
              </a:ext>
            </a:extLst>
          </p:cNvPr>
          <p:cNvSpPr/>
          <p:nvPr/>
        </p:nvSpPr>
        <p:spPr>
          <a:xfrm>
            <a:off x="1389045" y="1528079"/>
            <a:ext cx="9307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Цифры и буквы пишутся в соответствии с образцами написания символов, расположенными  в верхней части бланка ответов (по иностранным языкам –                в инструкции к экзаменационной/тестовой работе).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21F53C3-A261-4EF1-9AC7-67B27B308613}"/>
              </a:ext>
            </a:extLst>
          </p:cNvPr>
          <p:cNvSpPr/>
          <p:nvPr/>
        </p:nvSpPr>
        <p:spPr>
          <a:xfrm>
            <a:off x="1456521" y="3488253"/>
            <a:ext cx="9095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собственное имя, отчество участника ЦЭ/ЦТ, которые являются двойными, имеют составные части или служебные слова, записываются в точном соответствии с записью в документе, удостоверяющем личность.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42BEAB-3E06-4FB6-8B2F-0995DD2BA91F}"/>
              </a:ext>
            </a:extLst>
          </p:cNvPr>
          <p:cNvSpPr txBox="1"/>
          <p:nvPr/>
        </p:nvSpPr>
        <p:spPr>
          <a:xfrm>
            <a:off x="1456521" y="6000100"/>
            <a:ext cx="9804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cs typeface="Times New Roman" pitchFamily="18" charset="0"/>
              </a:rPr>
              <a:t>    </a:t>
            </a:r>
            <a:r>
              <a:rPr lang="ru-RU" sz="2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граждане заполняют регистрационную часть на том языке, на котором </a:t>
            </a:r>
          </a:p>
          <a:p>
            <a:r>
              <a:rPr lang="ru-RU" sz="2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 документ, удостоверяющий их личность.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33257C-9F1C-4A69-BAFB-0D73192DD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721" y="4459268"/>
            <a:ext cx="6029467" cy="14875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F2886C-C3A2-458C-A529-5D4BC1E38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126" y="2508500"/>
            <a:ext cx="6096528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04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56996" y="144284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Работа с бланками ответов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5FE13DBA-D664-4C39-A939-A834051E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640657-F583-4C64-8803-93C826723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2" y="1466944"/>
            <a:ext cx="3542613" cy="498327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0AAD545-FA29-49BA-997E-1E571606328D}"/>
              </a:ext>
            </a:extLst>
          </p:cNvPr>
          <p:cNvSpPr/>
          <p:nvPr/>
        </p:nvSpPr>
        <p:spPr>
          <a:xfrm>
            <a:off x="2547173" y="4902018"/>
            <a:ext cx="1368392" cy="2599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A8E541-3A20-42D2-AFE3-B43BE9B6E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008" y="3718946"/>
            <a:ext cx="4406857" cy="29840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01A8FD-1D0F-4C1C-84DE-4B77BF6F3F66}"/>
              </a:ext>
            </a:extLst>
          </p:cNvPr>
          <p:cNvSpPr txBox="1"/>
          <p:nvPr/>
        </p:nvSpPr>
        <p:spPr>
          <a:xfrm flipH="1">
            <a:off x="3982108" y="2815181"/>
            <a:ext cx="2455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Идентификационный номер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7E06F0-5BE9-4E56-A2BF-A0F424022FC8}"/>
              </a:ext>
            </a:extLst>
          </p:cNvPr>
          <p:cNvSpPr/>
          <p:nvPr/>
        </p:nvSpPr>
        <p:spPr>
          <a:xfrm>
            <a:off x="6567075" y="1016456"/>
            <a:ext cx="54170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идентификационного номера участники экзамена в поле «Идентификационный номер» вносят серию (при ее наличии), номер документа, удостоверяющего личность (без пробелов).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данных в документе есть буква «Ё», пробелы либо дефисы, то эти данные записываются согласно документу.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D2D65DC-4753-49AE-8CE9-83A1CBAE591C}"/>
              </a:ext>
            </a:extLst>
          </p:cNvPr>
          <p:cNvSpPr/>
          <p:nvPr/>
        </p:nvSpPr>
        <p:spPr>
          <a:xfrm>
            <a:off x="8364877" y="4289105"/>
            <a:ext cx="1368392" cy="2599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7B48B2C-86C5-450D-9F4E-143B9AD4A652}"/>
              </a:ext>
            </a:extLst>
          </p:cNvPr>
          <p:cNvCxnSpPr>
            <a:stCxn id="16" idx="2"/>
            <a:endCxn id="14" idx="0"/>
          </p:cNvCxnSpPr>
          <p:nvPr/>
        </p:nvCxnSpPr>
        <p:spPr>
          <a:xfrm flipH="1">
            <a:off x="3231369" y="3461512"/>
            <a:ext cx="1978456" cy="144050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2419884-F940-4F45-94A7-F3C9AB1ACAED}"/>
              </a:ext>
            </a:extLst>
          </p:cNvPr>
          <p:cNvCxnSpPr>
            <a:stCxn id="16" idx="2"/>
            <a:endCxn id="18" idx="1"/>
          </p:cNvCxnSpPr>
          <p:nvPr/>
        </p:nvCxnSpPr>
        <p:spPr>
          <a:xfrm>
            <a:off x="5209825" y="3461512"/>
            <a:ext cx="3155052" cy="9575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702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06245" y="63258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Работа с бланками ответов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6922B71-F93B-4FEE-B3F3-7BE18926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A5AD44-5B88-4DD6-A9CE-7B2D6CA18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69"/>
          <a:stretch>
            <a:fillRect/>
          </a:stretch>
        </p:blipFill>
        <p:spPr>
          <a:xfrm>
            <a:off x="6096000" y="947134"/>
            <a:ext cx="4600515" cy="15113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64B8DB-1C8B-4FE4-B53D-E663E74CD05A}"/>
              </a:ext>
            </a:extLst>
          </p:cNvPr>
          <p:cNvSpPr txBox="1"/>
          <p:nvPr/>
        </p:nvSpPr>
        <p:spPr>
          <a:xfrm>
            <a:off x="10444406" y="1327317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ahoma"/>
              </a:rPr>
              <a:t>Заполнено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Tahoma"/>
              </a:rPr>
              <a:t>синими чернилами</a:t>
            </a:r>
            <a:endParaRPr lang="en-US" sz="1400" dirty="0">
              <a:solidFill>
                <a:srgbClr val="FF0000"/>
              </a:solidFill>
              <a:latin typeface="Tahoma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5DB9DE4-5926-4D24-9958-FDF65A71105E}"/>
              </a:ext>
            </a:extLst>
          </p:cNvPr>
          <p:cNvCxnSpPr/>
          <p:nvPr/>
        </p:nvCxnSpPr>
        <p:spPr>
          <a:xfrm flipH="1">
            <a:off x="9026953" y="1802509"/>
            <a:ext cx="1704109" cy="41297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9B4CFA-1413-40EC-9921-6B546FC01AE0}"/>
              </a:ext>
            </a:extLst>
          </p:cNvPr>
          <p:cNvSpPr txBox="1"/>
          <p:nvPr/>
        </p:nvSpPr>
        <p:spPr>
          <a:xfrm>
            <a:off x="383481" y="1235926"/>
            <a:ext cx="5473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заполняется черными чернилами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(гелевой или капиллярной) ручкой. </a:t>
            </a:r>
            <a:endParaRPr lang="ru-B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E65AF5-29C4-410B-AD5A-1E80188802FA}"/>
              </a:ext>
            </a:extLst>
          </p:cNvPr>
          <p:cNvGrpSpPr/>
          <p:nvPr/>
        </p:nvGrpSpPr>
        <p:grpSpPr>
          <a:xfrm>
            <a:off x="6178380" y="2671119"/>
            <a:ext cx="4178303" cy="1715919"/>
            <a:chOff x="-412882" y="3604228"/>
            <a:chExt cx="4295175" cy="159285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685A462-0033-4B60-8FDB-A6258D9927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0" b="56491"/>
            <a:stretch>
              <a:fillRect/>
            </a:stretch>
          </p:blipFill>
          <p:spPr>
            <a:xfrm>
              <a:off x="-412882" y="3604228"/>
              <a:ext cx="4295175" cy="1592854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E08C126-9BBB-45C9-9991-C8F6A295CDC2}"/>
                </a:ext>
              </a:extLst>
            </p:cNvPr>
            <p:cNvSpPr/>
            <p:nvPr/>
          </p:nvSpPr>
          <p:spPr>
            <a:xfrm>
              <a:off x="267853" y="3613149"/>
              <a:ext cx="1466852" cy="482668"/>
            </a:xfrm>
            <a:prstGeom prst="rect">
              <a:avLst/>
            </a:prstGeom>
            <a:pattFill prst="wave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65BAA43-25ED-4499-B669-0829A06BCEE5}"/>
              </a:ext>
            </a:extLst>
          </p:cNvPr>
          <p:cNvCxnSpPr>
            <a:cxnSpLocks/>
          </p:cNvCxnSpPr>
          <p:nvPr/>
        </p:nvCxnSpPr>
        <p:spPr>
          <a:xfrm flipH="1">
            <a:off x="9301681" y="3207052"/>
            <a:ext cx="1219760" cy="200411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434D45-F212-45CF-9DE2-527A76832154}"/>
              </a:ext>
            </a:extLst>
          </p:cNvPr>
          <p:cNvSpPr txBox="1"/>
          <p:nvPr/>
        </p:nvSpPr>
        <p:spPr>
          <a:xfrm>
            <a:off x="10497962" y="2769856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ahoma"/>
              </a:rPr>
              <a:t>Не зачеркнуты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Tahoma"/>
              </a:rPr>
              <a:t>лишние данные</a:t>
            </a:r>
            <a:endParaRPr lang="en-US" sz="1400" dirty="0">
              <a:solidFill>
                <a:srgbClr val="FF0000"/>
              </a:solidFill>
              <a:latin typeface="Tahom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4F4952-F7CC-4E3E-ADC9-8CD18DD757CC}"/>
              </a:ext>
            </a:extLst>
          </p:cNvPr>
          <p:cNvSpPr txBox="1"/>
          <p:nvPr/>
        </p:nvSpPr>
        <p:spPr>
          <a:xfrm>
            <a:off x="421237" y="2411918"/>
            <a:ext cx="5592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заполнении поля «Идентификационный номер», допущена ошибка, рекомендуем зачеркнуть неверную запись, а правильный номер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снизу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844FE9-4CF1-493F-8DA7-DF1B4559F218}"/>
              </a:ext>
            </a:extLst>
          </p:cNvPr>
          <p:cNvSpPr txBox="1"/>
          <p:nvPr/>
        </p:nvSpPr>
        <p:spPr>
          <a:xfrm>
            <a:off x="383481" y="4250756"/>
            <a:ext cx="636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регистрационной части допущена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ошибка, то неверные данные следует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зачеркнуть, а верную информацию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справа, отступив на одну клетку.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15F8FA4-2BE1-4F0E-A689-7E6E56B0C6F5}"/>
              </a:ext>
            </a:extLst>
          </p:cNvPr>
          <p:cNvGrpSpPr/>
          <p:nvPr/>
        </p:nvGrpSpPr>
        <p:grpSpPr>
          <a:xfrm>
            <a:off x="6013622" y="4586818"/>
            <a:ext cx="4591761" cy="1004364"/>
            <a:chOff x="6218649" y="5209798"/>
            <a:chExt cx="4669521" cy="549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EF3CD98-722A-480C-95DC-37E667DC9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2" t="17358" b="74629"/>
            <a:stretch>
              <a:fillRect/>
            </a:stretch>
          </p:blipFill>
          <p:spPr>
            <a:xfrm>
              <a:off x="6218649" y="5209798"/>
              <a:ext cx="4669521" cy="549530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46417C10-4717-46CD-998D-E81351CCD04C}"/>
                </a:ext>
              </a:extLst>
            </p:cNvPr>
            <p:cNvSpPr/>
            <p:nvPr/>
          </p:nvSpPr>
          <p:spPr>
            <a:xfrm>
              <a:off x="6903963" y="5209798"/>
              <a:ext cx="1073790" cy="178181"/>
            </a:xfrm>
            <a:prstGeom prst="rect">
              <a:avLst/>
            </a:prstGeom>
            <a:pattFill prst="wave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6A94B4F-0A38-4F4E-95D1-64E31556C5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9" t="81147" b="7284"/>
          <a:stretch/>
        </p:blipFill>
        <p:spPr>
          <a:xfrm>
            <a:off x="7465562" y="5873372"/>
            <a:ext cx="2650503" cy="7616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D92F82-2E4F-4A50-8F1A-92D49792B20E}"/>
              </a:ext>
            </a:extLst>
          </p:cNvPr>
          <p:cNvSpPr/>
          <p:nvPr/>
        </p:nvSpPr>
        <p:spPr>
          <a:xfrm>
            <a:off x="323805" y="585469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участника ЦЭ/ЦТ ставится строго внутри окошка, не следует выходить за ограничительные линии.</a:t>
            </a:r>
          </a:p>
        </p:txBody>
      </p:sp>
    </p:spTree>
    <p:extLst>
      <p:ext uri="{BB962C8B-B14F-4D97-AF65-F5344CB8AC3E}">
        <p14:creationId xmlns:p14="http://schemas.microsoft.com/office/powerpoint/2010/main" val="62136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878566" y="66518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Работа с бланками ответов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93D6C-82EF-4513-B595-6EF168BB1688}"/>
              </a:ext>
            </a:extLst>
          </p:cNvPr>
          <p:cNvSpPr txBox="1"/>
          <p:nvPr/>
        </p:nvSpPr>
        <p:spPr>
          <a:xfrm>
            <a:off x="1179685" y="1042222"/>
            <a:ext cx="103583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участников ЦЭ/ЦТ необходимо обратить на правильность оформления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 ошибочных ответов в части А и замены ответов в части В.</a:t>
            </a: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исправлять метку графическим способом (заштриховывать).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отмены ошибочного ответа в части А и указания верного необходимо отменить метку, указав номер экзаменационного задания и номер ошибочно выбранного варианта ответа, а затем поставить метку в нужной клеточке столбика экзаменационного задания.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Отменить можно не более шести ошибочных меток.</a:t>
            </a: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9AE7A6-FFF6-4202-AE5E-97EC6CC6E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86" y="4072944"/>
            <a:ext cx="8943975" cy="2667000"/>
          </a:xfrm>
          <a:prstGeom prst="rect">
            <a:avLst/>
          </a:prstGeom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F4664A11-1EA0-42FA-BB47-5E75863A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05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1013629" y="22401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Работа с бланками ответов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93D6C-82EF-4513-B595-6EF168BB1688}"/>
              </a:ext>
            </a:extLst>
          </p:cNvPr>
          <p:cNvSpPr txBox="1"/>
          <p:nvPr/>
        </p:nvSpPr>
        <p:spPr>
          <a:xfrm>
            <a:off x="1152790" y="924087"/>
            <a:ext cx="10358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замены ошибочного и указания верного ответа в части В необходимо указать номер неверно выполненного экзаменационного задания и записать правильный ответ. Заменить можно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четырех ошибочных ответов.</a:t>
            </a: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4D6D0D7D-DBEE-4F6D-94BC-BAF0B5BE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448982-6F4C-4220-B680-623FAE722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2298789"/>
            <a:ext cx="6300672" cy="359827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7866124-8095-4FA7-8D89-18AD1AE4C7A1}"/>
              </a:ext>
            </a:extLst>
          </p:cNvPr>
          <p:cNvSpPr/>
          <p:nvPr/>
        </p:nvSpPr>
        <p:spPr>
          <a:xfrm>
            <a:off x="3190875" y="5029200"/>
            <a:ext cx="3512689" cy="86786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888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90011" y="177126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Начало ЦЭ/ЦТ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93D6C-82EF-4513-B595-6EF168BB1688}"/>
              </a:ext>
            </a:extLst>
          </p:cNvPr>
          <p:cNvSpPr txBox="1"/>
          <p:nvPr/>
        </p:nvSpPr>
        <p:spPr>
          <a:xfrm>
            <a:off x="990011" y="1401680"/>
            <a:ext cx="1120198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регистрационной части бланка ответов всеми участниками тестирования ответственный организатор предъявляет тестируемым запечатанный пакет с педагогическими тестами, вскрывает их и сверяет фактическое количество тестов с количеством, указанным на пакете, делает соответствующую запись в протоколе   централизованного тестирования в аудитории (немедленно сообщает председателю организационной комиссии в случае недостачи тестов).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выдают тесты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строгом соответствии с вариантом в бланке ответов согласно схеме рассадки по вариантам.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выдачи тестируемым предлагается сверить номер варианта теста с вариантом бланка ответов 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свою подпись в бланке ответов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03772063-4653-4F65-9E29-9150CF71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60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90011" y="86585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Начало ЦЭ/ЦТ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93D6C-82EF-4513-B595-6EF168BB1688}"/>
              </a:ext>
            </a:extLst>
          </p:cNvPr>
          <p:cNvSpPr txBox="1"/>
          <p:nvPr/>
        </p:nvSpPr>
        <p:spPr>
          <a:xfrm>
            <a:off x="990011" y="902151"/>
            <a:ext cx="1120198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должны объявить участникам тестирования о возможной выдаче, в случае необходимости, дополнительных листов бумаги для записей.</a:t>
            </a:r>
          </a:p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погашает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бланки ответов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перечеркивания по диагонали после заполнения бланков ответов всеми тестируемыми.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бланков ответов не предусмотрена.</a:t>
            </a:r>
          </a:p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с НЕИСПОЛЬЗОВАННЫМИ БЛАНКАМИ ОТВЕТОВ НЕ ЗАПЕЧАТЫВАЕТСЯ!!!!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CE05E9-C5E8-4085-9CEB-991CCF239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276" y="3045346"/>
            <a:ext cx="3615348" cy="3213642"/>
          </a:xfrm>
          <a:prstGeom prst="rect">
            <a:avLst/>
          </a:prstGeom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9FDD6E7-09BB-4B00-803A-3DA611B6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79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791956" y="253852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Начало ЦЭ/ЦТ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93D6C-82EF-4513-B595-6EF168BB1688}"/>
              </a:ext>
            </a:extLst>
          </p:cNvPr>
          <p:cNvSpPr txBox="1"/>
          <p:nvPr/>
        </p:nvSpPr>
        <p:spPr>
          <a:xfrm>
            <a:off x="1044421" y="1196363"/>
            <a:ext cx="106613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педагогические тесты организаторы пересчитывают и запечатывают в пакет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после начала отсчета времени работы над выполнением педагогического теста.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работы над тестом  записывается на доске время начала и окончания тестирования.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отсчета времени, отведенного на выполнение педагогического теста, 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время получения последнего экземпляра педагогического теста.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в аудиторию абитуриентов после вскрытия конверта с тестами запрещен! </a:t>
            </a: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AD6437A-BD28-47E1-B2BC-12789CE2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15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40938" y="263045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Начало ЦЭ/ЦТ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93D6C-82EF-4513-B595-6EF168BB1688}"/>
              </a:ext>
            </a:extLst>
          </p:cNvPr>
          <p:cNvSpPr txBox="1"/>
          <p:nvPr/>
        </p:nvSpPr>
        <p:spPr>
          <a:xfrm>
            <a:off x="1047705" y="2189299"/>
            <a:ext cx="105734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472C4">
                  <a:lumMod val="75000"/>
                </a:srgbClr>
              </a:buClr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4472C4">
                  <a:lumMod val="75000"/>
                </a:srgbClr>
              </a:buClr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после начала тестирования запаковывается только </a:t>
            </a:r>
          </a:p>
          <a:p>
            <a:pPr lvl="0" algn="ctr">
              <a:buClr>
                <a:srgbClr val="4472C4">
                  <a:lumMod val="75000"/>
                </a:srgbClr>
              </a:buClr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пакет с НЕИСПОЛЬЗОВАННЫМИ ПЕДАГОГИЧЕСКИМИ ТЕСТАМИ </a:t>
            </a: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Менделеева  - ЧАСТЬ ПЕДТЕСТА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C26DFF0-48EE-4855-B785-867B289D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33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47953" y="118056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УПАКОВКА ПАКЕТОВ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2B72DD-3B40-41BA-A454-8B14DF7A3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76" y="1092415"/>
            <a:ext cx="4441487" cy="29742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C1FA45-7F8A-499C-831B-1B14F16B867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6951" r="10291" b="15269"/>
          <a:stretch/>
        </p:blipFill>
        <p:spPr bwMode="auto">
          <a:xfrm>
            <a:off x="6245232" y="1115398"/>
            <a:ext cx="4606983" cy="2974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71246D-E0CD-47BE-827E-BDB3EDB9D72C}"/>
              </a:ext>
            </a:extLst>
          </p:cNvPr>
          <p:cNvSpPr/>
          <p:nvPr/>
        </p:nvSpPr>
        <p:spPr>
          <a:xfrm>
            <a:off x="780676" y="4165147"/>
            <a:ext cx="45349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1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Пересчитайте и поместите бланки ответов участников ЦЭ/ЦТ вместе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подписанным актом приемки-передачи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пакет «Заполненные бланки ответов».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Пересчитайте и поместите использованные педагогические тесты в соответствующий пакет.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6D0D8B-C010-437A-A312-4B31F988FF7D}"/>
              </a:ext>
            </a:extLst>
          </p:cNvPr>
          <p:cNvSpPr/>
          <p:nvPr/>
        </p:nvSpPr>
        <p:spPr>
          <a:xfrm>
            <a:off x="6162103" y="4165147"/>
            <a:ext cx="5576009" cy="272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2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Аккуратно снимите защитную ленту, 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показано на рисунках, начиная с наружного угла клейкой полосы. Перегните клапан по линии сгиба (отреза) и заклейте пакет.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ПАКЕТА С НЕИСПОЛЬЗОВАННЫМИ ПЕДАГОГИЧЕСКИМИ ТЕСТАМИ, ВСЕ ПАКЕТЫ ЗАПАКОВЫВАЮТСЯ В ПРИСУТСТВИИ ОТВЕТСТВЕННОГО ПО КОРПУСУ !!!!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 с неиспользованными педагогическими 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тестами запаковывается сразу после начала ЦЭ/ЦТ.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5043B59A-019E-4D0A-AFE8-D466C2D8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4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658906" y="177126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Режим работы </a:t>
            </a:r>
            <a:endParaRPr lang="ru-RU" sz="40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B93686-8ECC-4236-A6F7-DA3FAC498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06" y="1437683"/>
            <a:ext cx="10851776" cy="488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сбора  в аудитории 2-25, корпуса №5 для распределения  по аудиториям руководителей и организаторов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08-00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/>
            </a:endParaRPr>
          </a:p>
          <a:p>
            <a:pPr lvl="0" eaLnBrk="1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28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бланков и тестовых заданий </a:t>
            </a:r>
            <a:r>
              <a:rPr lang="ru-RU" sz="28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в корпусах </a:t>
            </a:r>
            <a:r>
              <a:rPr lang="ru-RU" sz="28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 аудитории 1-2 корпуса №5</a:t>
            </a:r>
            <a:r>
              <a:rPr lang="en-US" sz="28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08-30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lang="ru-RU" sz="28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тестируемых в корпуса и аудитории   </a:t>
            </a:r>
            <a:r>
              <a:rPr 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09-30</a:t>
            </a:r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lang="ru-RU" sz="28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тестирования    </a:t>
            </a:r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11-00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None/>
              <a:defRPr/>
            </a:pPr>
            <a:endParaRPr lang="ru-RU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None/>
              <a:defRPr/>
            </a:pPr>
            <a:r>
              <a:rPr lang="ru-RU" sz="28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пункт тестирования лицам, не участвующим в  централизованном экзамене/тестировании, запрещен! Вход осуществляется при предъявлении документа удостоверяющего личность и пропуска.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70000"/>
              <a:buNone/>
              <a:tabLst/>
              <a:defRPr/>
            </a:pPr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238214A-7E39-4011-BE80-C21D8C74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78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47953" y="118056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УПАКОВКА ПАКЕТОВ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6D0D8B-C010-437A-A312-4B31F988FF7D}"/>
              </a:ext>
            </a:extLst>
          </p:cNvPr>
          <p:cNvSpPr/>
          <p:nvPr/>
        </p:nvSpPr>
        <p:spPr>
          <a:xfrm>
            <a:off x="947953" y="4266152"/>
            <a:ext cx="10804776" cy="130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3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Аккуратно снимите защитную ленту,  как показано на рисунках, начиная с наружного угла клейкой полосы. Перегните клапан по линии сгиба (отреза) и заклейте пакет.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ПАКЕТА С НЕИСПОЛЬЗОВАННЫМИ ПЕДАГОГИЧЕСКИМИ ТЕСТАМИ, ВСЕ ПАКЕТЫ ЗАПАКОВЫВАЮТСЯ В ПРИСУТСТВИИ ОТВЕТСТВЕННОГО ПО КОРПУСУ !!!!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 с неиспользованными педагогическими </a:t>
            </a: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тестами запаковывается сразу после начала ЦЭ/ЦТ.</a:t>
            </a: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93C30A-253A-4ADA-A416-82A34EE0627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9671" r="17694" b="22124"/>
          <a:stretch/>
        </p:blipFill>
        <p:spPr bwMode="auto">
          <a:xfrm>
            <a:off x="947953" y="1115398"/>
            <a:ext cx="3385055" cy="2487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F124B-1C52-4BC2-AE9E-2947E92D8D2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t="9605" r="18113" b="22649"/>
          <a:stretch/>
        </p:blipFill>
        <p:spPr bwMode="auto">
          <a:xfrm>
            <a:off x="4733201" y="1062339"/>
            <a:ext cx="3234280" cy="25404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0EAE91-FC2E-4BB0-A5CB-2C8F93FE736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9671" r="17273" b="22124"/>
          <a:stretch/>
        </p:blipFill>
        <p:spPr bwMode="auto">
          <a:xfrm>
            <a:off x="8367674" y="1088867"/>
            <a:ext cx="3365531" cy="25404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22599EA4-0069-4A86-A7C9-E999DD84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75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21058" y="110608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УПАКОВКА ПАКЕТОВ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6D0D8B-C010-437A-A312-4B31F988FF7D}"/>
              </a:ext>
            </a:extLst>
          </p:cNvPr>
          <p:cNvSpPr/>
          <p:nvPr/>
        </p:nvSpPr>
        <p:spPr>
          <a:xfrm>
            <a:off x="921058" y="5153797"/>
            <a:ext cx="1080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4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педагогический работник заполняет сопроводительные ярлыки (наклейки) на пакетах: записывает корпус и аудиторию; указывает количество экзаменационных материалов в пакете; вносит ФИО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педработников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педработники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ставят подписи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РАЗБОРЧИВО, ПРОВЕРИТЬ ВСЕ ПОДПИСИ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C12CCA-E155-4A95-B0AF-553049794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796" y="856342"/>
            <a:ext cx="6400407" cy="4259607"/>
          </a:xfrm>
          <a:prstGeom prst="rect">
            <a:avLst/>
          </a:prstGeom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DADC6614-87F0-44ED-8A08-CF30AF89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27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47953" y="118056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УПАКОВКА ПАКЕТОВ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14C892-B158-4AC0-A9C1-4C3CF7A9A397}"/>
              </a:ext>
            </a:extLst>
          </p:cNvPr>
          <p:cNvSpPr txBox="1"/>
          <p:nvPr/>
        </p:nvSpPr>
        <p:spPr>
          <a:xfrm>
            <a:off x="1047705" y="2189299"/>
            <a:ext cx="105734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472C4">
                  <a:lumMod val="75000"/>
                </a:srgbClr>
              </a:buClr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4472C4">
                  <a:lumMod val="75000"/>
                </a:srgbClr>
              </a:buClr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какие-либо пакеты остались пустыми, </a:t>
            </a:r>
          </a:p>
          <a:p>
            <a:pPr lvl="0" algn="ctr">
              <a:buClr>
                <a:srgbClr val="4472C4">
                  <a:lumMod val="75000"/>
                </a:srgbClr>
              </a:buClr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 это пакет для неиспользованных педагогических тестов </a:t>
            </a:r>
          </a:p>
          <a:p>
            <a:pPr lvl="0" algn="ctr">
              <a:buClr>
                <a:srgbClr val="4472C4">
                  <a:lumMod val="75000"/>
                </a:srgbClr>
              </a:buClr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для неиспользованных бланков ответов,</a:t>
            </a:r>
          </a:p>
          <a:p>
            <a:pPr lvl="0" algn="ctr">
              <a:buClr>
                <a:srgbClr val="4472C4">
                  <a:lumMod val="75000"/>
                </a:srgbClr>
              </a:buClr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эти пакеты НЕ ЗАПЕЧАТЫВАЮТСЯ, </a:t>
            </a:r>
          </a:p>
          <a:p>
            <a:pPr lvl="0" algn="ctr">
              <a:buClr>
                <a:srgbClr val="4472C4">
                  <a:lumMod val="75000"/>
                </a:srgbClr>
              </a:buClr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сопроводительные ярлыки НЕ ЗАПОЛНЯЮТСЯ. </a:t>
            </a: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ADB7BFC7-7542-4AD9-8D1E-BF5A7998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7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21059" y="777535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Во время тестирования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2A17AF-59F6-44C5-989D-1A9E0BC51F1C}"/>
              </a:ext>
            </a:extLst>
          </p:cNvPr>
          <p:cNvSpPr/>
          <p:nvPr/>
        </p:nvSpPr>
        <p:spPr>
          <a:xfrm>
            <a:off x="756459" y="1668887"/>
            <a:ext cx="1102712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тестирования организаторы в аудитории проверяют правильность заполнения адресной части бланка ответов.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Абитуриенты могут выходить из аудитории по уважительной причине (плохое самочувствие, физиологические потребности и другое) во время проведения ЦЭ/ЦТ только в сопровождении организатора, который обеспечивает проведение тестирования вне аудитории. 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абитуриент оставляет экзаменационные материалы и листы для рабочих записей на рабочем месте в аудитории рядом с документом, удостоверяющим его личность.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предварительно в присутствии абитуриента проверяет комплектность оставляемых абитуриентом экзаменационных материалов.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нахождения абитуриента вне аудитории включается в общее время прохождения ЦЭ/ЦТ по учебному предмету. Об этом абитуриент должен быть предупрежден заранее (до выхода из аудитории).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выхода абитуриента за пределы аудитории фиксируется ответственными организаторами в протоколе проведения ЦЭ/ЦТ в аудитории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возвращении абитуриента на рабочее место в аудиторию для продолжения прохождения ЦЭ/ЦТ ответственный организатор повторно в присутствии абитуриента проверяет комплектность экзаменационных материалов, находящихся на рабочем месте абитуриента.</a:t>
            </a:r>
          </a:p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42C90D96-E388-42EC-9D5A-74E8AC0B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9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1164879" y="752324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Абитуриентам запрещается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2A17AF-59F6-44C5-989D-1A9E0BC51F1C}"/>
              </a:ext>
            </a:extLst>
          </p:cNvPr>
          <p:cNvSpPr/>
          <p:nvPr/>
        </p:nvSpPr>
        <p:spPr>
          <a:xfrm>
            <a:off x="946491" y="1644169"/>
            <a:ext cx="11027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Проносить, а также использовать в аудиториях, где проводится централизованное тестирование, любые предметы и документы, кроме документа, удостоверяющего личность, пропуска, ручки (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капиллярной) с чернилами черного цвета;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Фальсифицировать данные в области регистрации бланка ответов;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Меняться местами, использовать помощь других лиц для выполнения тестовых заданий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тестов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и физике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использование калькулятора, который не является средством хранения, приема и передачи информации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Абитуриент, нарушающий требования, отстраняется от участия в ЦЭ/ЦТ по данному предмету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отстранения абитуриента от участия в ЦЭ/ЦТ бланк ответов погашается путем перечеркивания по диагоналям, в пропуске делается отметка «Удален за нарушение». 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62056A07-F5A5-485D-88FB-E891DABE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07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47953" y="118056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Окончание ЦТ/ЦЭ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CCAA6-114E-4231-A632-9130CADDA44E}"/>
              </a:ext>
            </a:extLst>
          </p:cNvPr>
          <p:cNvSpPr txBox="1"/>
          <p:nvPr/>
        </p:nvSpPr>
        <p:spPr>
          <a:xfrm>
            <a:off x="580273" y="1366275"/>
            <a:ext cx="439030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ЦЭ/ЦТ абитуриент сдает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заполненный (хотя бы адресную часть) 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бланк ответов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тест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 пропуск.</a:t>
            </a: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убрать доску. </a:t>
            </a:r>
          </a:p>
          <a:p>
            <a:endParaRPr lang="ru-RU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F5BEEA8E-57D4-4985-B2F8-A0501A47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F647470-9F45-453E-9FFD-E4020D3A6C11}"/>
              </a:ext>
            </a:extLst>
          </p:cNvPr>
          <p:cNvSpPr/>
          <p:nvPr/>
        </p:nvSpPr>
        <p:spPr>
          <a:xfrm>
            <a:off x="12097265" y="3205561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7074B9-CF28-4A2C-B74A-C9D7DD34A9A2}"/>
              </a:ext>
            </a:extLst>
          </p:cNvPr>
          <p:cNvSpPr/>
          <p:nvPr/>
        </p:nvSpPr>
        <p:spPr>
          <a:xfrm>
            <a:off x="12109622" y="3332777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A9D22FA-9896-4E8D-8367-F9B95EECC4A2}"/>
              </a:ext>
            </a:extLst>
          </p:cNvPr>
          <p:cNvSpPr/>
          <p:nvPr/>
        </p:nvSpPr>
        <p:spPr>
          <a:xfrm>
            <a:off x="12109619" y="3468701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869C1E-8435-4919-952E-C44785CA7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512" y="927698"/>
            <a:ext cx="5667375" cy="584835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0176F08-0B7B-42D7-888E-05EAE55462B5}"/>
              </a:ext>
            </a:extLst>
          </p:cNvPr>
          <p:cNvSpPr/>
          <p:nvPr/>
        </p:nvSpPr>
        <p:spPr>
          <a:xfrm>
            <a:off x="7131170" y="4041391"/>
            <a:ext cx="793630" cy="20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8D72516-97D7-4362-B69F-F8199578DB89}"/>
              </a:ext>
            </a:extLst>
          </p:cNvPr>
          <p:cNvSpPr/>
          <p:nvPr/>
        </p:nvSpPr>
        <p:spPr>
          <a:xfrm>
            <a:off x="5955102" y="1716769"/>
            <a:ext cx="793630" cy="176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4E04404-42AB-4ED9-B885-4B606C5BFF3D}"/>
              </a:ext>
            </a:extLst>
          </p:cNvPr>
          <p:cNvSpPr/>
          <p:nvPr/>
        </p:nvSpPr>
        <p:spPr>
          <a:xfrm>
            <a:off x="5848590" y="2421260"/>
            <a:ext cx="997908" cy="110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44EDD2A-08A6-4B1C-8BD8-C3B323940C01}"/>
              </a:ext>
            </a:extLst>
          </p:cNvPr>
          <p:cNvSpPr/>
          <p:nvPr/>
        </p:nvSpPr>
        <p:spPr>
          <a:xfrm>
            <a:off x="5955102" y="2089853"/>
            <a:ext cx="997908" cy="126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6216CF8-181C-4F39-851A-D1183EE1FEFD}"/>
              </a:ext>
            </a:extLst>
          </p:cNvPr>
          <p:cNvSpPr/>
          <p:nvPr/>
        </p:nvSpPr>
        <p:spPr>
          <a:xfrm>
            <a:off x="5955102" y="2094143"/>
            <a:ext cx="997908" cy="126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DB0E63A-84E1-47C8-A755-546590C6954C}"/>
              </a:ext>
            </a:extLst>
          </p:cNvPr>
          <p:cNvSpPr/>
          <p:nvPr/>
        </p:nvSpPr>
        <p:spPr>
          <a:xfrm>
            <a:off x="5934850" y="1939021"/>
            <a:ext cx="997908" cy="126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4B2EE8-37ED-4D83-B249-6D452C9E4151}"/>
              </a:ext>
            </a:extLst>
          </p:cNvPr>
          <p:cNvSpPr txBox="1"/>
          <p:nvPr/>
        </p:nvSpPr>
        <p:spPr>
          <a:xfrm>
            <a:off x="5857303" y="1685376"/>
            <a:ext cx="7066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7967A3-CC97-42D0-AB16-092714A0D710}"/>
              </a:ext>
            </a:extLst>
          </p:cNvPr>
          <p:cNvSpPr txBox="1"/>
          <p:nvPr/>
        </p:nvSpPr>
        <p:spPr>
          <a:xfrm>
            <a:off x="5869319" y="1847373"/>
            <a:ext cx="5361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4FE2F3-3866-44ED-A7CF-082BC15934CC}"/>
              </a:ext>
            </a:extLst>
          </p:cNvPr>
          <p:cNvSpPr txBox="1"/>
          <p:nvPr/>
        </p:nvSpPr>
        <p:spPr>
          <a:xfrm>
            <a:off x="5852719" y="2009691"/>
            <a:ext cx="101450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3A65FC-32E2-440C-B1E6-96548B328B30}"/>
              </a:ext>
            </a:extLst>
          </p:cNvPr>
          <p:cNvSpPr txBox="1"/>
          <p:nvPr/>
        </p:nvSpPr>
        <p:spPr>
          <a:xfrm>
            <a:off x="5848590" y="2350969"/>
            <a:ext cx="14253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1230654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H002PB3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05E6E1-02FF-4669-9494-E701912C9416}"/>
              </a:ext>
            </a:extLst>
          </p:cNvPr>
          <p:cNvSpPr txBox="1"/>
          <p:nvPr/>
        </p:nvSpPr>
        <p:spPr>
          <a:xfrm>
            <a:off x="7006852" y="4015966"/>
            <a:ext cx="10721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8C13A3-4934-4E1E-B348-1EA3338D1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134" y="4972489"/>
            <a:ext cx="6141384" cy="1893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221932-424E-4704-8252-58E379BCE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766" y="3997566"/>
            <a:ext cx="1228725" cy="4667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75C556B-27D3-4454-81C1-62AB60F1F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034" y="4563557"/>
            <a:ext cx="1136693" cy="45654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914CB1-AE77-41AC-8F32-362F531AB6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9318" y="6477114"/>
            <a:ext cx="466725" cy="2667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D7909C4-670C-4316-8D6E-1953CD9EC0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6615" y="5930302"/>
            <a:ext cx="466725" cy="2667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A216C3C-5983-430A-82FA-F5DB1FF424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1490" y="5910671"/>
            <a:ext cx="874619" cy="234375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201A4E2-D254-4119-B455-47F71F7BFFCB}"/>
              </a:ext>
            </a:extLst>
          </p:cNvPr>
          <p:cNvSpPr/>
          <p:nvPr/>
        </p:nvSpPr>
        <p:spPr>
          <a:xfrm>
            <a:off x="580273" y="4791827"/>
            <a:ext cx="412803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rgbClr val="4472C4">
                  <a:lumMod val="50000"/>
                </a:srgbClr>
              </a:buCl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вынос из аудиторий проведения ЦЭ и ЦТ справочных материалов на любом носителе, письменных заметок, записей с содержанием тестовых заданий на любом 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1998239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30023" y="463591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Окончание ЦТ/ЦЭ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2A17AF-59F6-44C5-989D-1A9E0BC51F1C}"/>
              </a:ext>
            </a:extLst>
          </p:cNvPr>
          <p:cNvSpPr/>
          <p:nvPr/>
        </p:nvSpPr>
        <p:spPr>
          <a:xfrm>
            <a:off x="1164880" y="1171641"/>
            <a:ext cx="110271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  ЦТ/ЦЭ ответственный организатор и организаторы в аудитории передают по акту организационной комиссии в соответствии с количеством, полученным перед централизованным тестированием: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бланки ответов в запечатанном пакете  с указанием фамилии, имени, отчества организаторов в аудитории и их подписью;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бланки ответов в запечатанном пакете с указанием фамилии, имени, отчества организаторов в аудитории и их подписью;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педагогические тесты в запечатанном пакете с указанием фамилии, имени, отчества организаторов в аудитории и их подписью;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педагогические тесты в запечатанном пакете с указанием фамилии, имени, отчества организаторов в аудитории и их подписью;</a:t>
            </a:r>
          </a:p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пакеты;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пакеты;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проведения  централизованного тестирования в аудитории.</a:t>
            </a:r>
          </a:p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контролирует правильное оформление актов приемки-передачи, протокола проведения тестирования в аудитории, проверяет наличие подписей всех работавших в аудитории и заполнение на всех пакетах адресной области. 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E2B8082B-D3F9-4F8C-99A7-EE989E55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77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03129" y="303475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Изменения ЦТ/ЦЭ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2A17AF-59F6-44C5-989D-1A9E0BC51F1C}"/>
              </a:ext>
            </a:extLst>
          </p:cNvPr>
          <p:cNvSpPr/>
          <p:nvPr/>
        </p:nvSpPr>
        <p:spPr>
          <a:xfrm>
            <a:off x="1164880" y="1093504"/>
            <a:ext cx="1102712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участников ЦЭ и ЦТ с особыми индивидуальными потребностями (допускаются в пункт и аудиторию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специализированными устройствами для контроля состояния здоровья; могут не принимать участие в жеребьевке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идентификационного номера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серии и номера документа, удостоверяющего личность.</a:t>
            </a:r>
          </a:p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buClr>
                <a:schemeClr val="accent1">
                  <a:lumMod val="50000"/>
                </a:schemeClr>
              </a:buClr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однострочного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(позволяет выполнять только арифметические действия (сложение, вычитание, деление, умножение, извлечение квадратного корня из числа), операции с процентами, вычисление обратной величины, операцию смены знака, операции с одной ячейкой памяти);</a:t>
            </a: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вынос из аудиторий проведения ЦЭ и ЦТ справочных материалов на любом носителе, письменных заметок, записей с содержанием тестовых заданий на любом носителе.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E2B8082B-D3F9-4F8C-99A7-EE989E55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27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2837" y="0"/>
            <a:ext cx="9966325" cy="18716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ru-RU" sz="6000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ru-RU" sz="6000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37891" name="Picture 3" descr="IMG_17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04" y="2226183"/>
            <a:ext cx="652462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5EDA6B-B7AB-4DCA-B61B-314567A7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7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787276" y="63258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 начала тестирования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DC9326-0CE4-449B-AF0C-0380487CA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1233538"/>
            <a:ext cx="890400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eaLnBrk="1" hangingPunct="1">
              <a:buClr>
                <a:srgbClr val="FFCC00"/>
              </a:buClr>
              <a:buNone/>
              <a:defRPr/>
            </a:pPr>
            <a:r>
              <a:rPr lang="ru-RU" sz="24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получает  у организационной комиссии (</a:t>
            </a:r>
            <a:r>
              <a:rPr lang="ru-RU" sz="2400" b="1" i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ауд. </a:t>
            </a:r>
            <a:r>
              <a:rPr lang="en-US" sz="2400" b="1" i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1-0 </a:t>
            </a:r>
            <a:r>
              <a:rPr lang="ru-RU" sz="2400" b="1" i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 5</a:t>
            </a:r>
            <a:r>
              <a:rPr lang="ru-RU" sz="24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lvl="0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тестируемых в аудитории (приложение 10);</a:t>
            </a:r>
          </a:p>
          <a:p>
            <a:pPr lvl="0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(приложение 12);</a:t>
            </a:r>
          </a:p>
          <a:p>
            <a:pPr lvl="0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схему распределения вариантов по аудитории;</a:t>
            </a:r>
          </a:p>
          <a:p>
            <a:pPr lvl="0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схему распределения рабочих мест по аудитории;</a:t>
            </a:r>
          </a:p>
          <a:p>
            <a:pPr lvl="0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рабочих мест;</a:t>
            </a:r>
          </a:p>
          <a:p>
            <a:pPr lvl="0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для жеребьевки участников тестирования; </a:t>
            </a:r>
          </a:p>
          <a:p>
            <a:pPr lvl="0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бумагу для черновых записей;</a:t>
            </a:r>
          </a:p>
          <a:p>
            <a:pPr lvl="0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штамп со штемпельной подушкой;</a:t>
            </a:r>
          </a:p>
          <a:p>
            <a:pPr lvl="0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ножницы;</a:t>
            </a:r>
          </a:p>
          <a:p>
            <a:pPr lvl="0" eaLnBrk="1" hangingPunct="1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часы. </a:t>
            </a:r>
          </a:p>
          <a:p>
            <a:pPr marL="0" lvl="0" indent="0" eaLnBrk="1" hangingPunct="1">
              <a:buClr>
                <a:srgbClr val="FFCC00"/>
              </a:buClr>
              <a:buNone/>
              <a:defRPr/>
            </a:pPr>
            <a:endParaRPr lang="ru-RU" sz="2800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DC629E03-8FFF-4334-8F56-DB31FF81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AF5715-3EAA-462F-813E-909D44D59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656" y="2183365"/>
            <a:ext cx="5540344" cy="29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7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56266" y="253852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 начала тестирования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BB8731F-6C48-4C0D-B291-46AC3D58A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66" y="2145112"/>
            <a:ext cx="10041621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i="1" dirty="0">
                <a:effectLst/>
              </a:rPr>
              <a:t>Код учреждения образования</a:t>
            </a:r>
            <a:r>
              <a:rPr lang="ru-RU" sz="2400" b="1" dirty="0">
                <a:effectLst/>
              </a:rPr>
              <a:t> – </a:t>
            </a:r>
            <a:r>
              <a:rPr lang="ru-RU" sz="2400" b="1" dirty="0">
                <a:solidFill>
                  <a:srgbClr val="C00000"/>
                </a:solidFill>
              </a:rPr>
              <a:t>402</a:t>
            </a:r>
            <a:r>
              <a:rPr lang="ru-RU" sz="2400" b="1" i="1" dirty="0">
                <a:solidFill>
                  <a:srgbClr val="FF3300"/>
                </a:solidFill>
                <a:effectLst/>
              </a:rPr>
              <a:t>  </a:t>
            </a:r>
            <a:r>
              <a:rPr lang="ru-RU" sz="2400" b="1" i="1" dirty="0">
                <a:effectLst/>
              </a:rPr>
              <a:t>  Корпус</a:t>
            </a:r>
            <a:r>
              <a:rPr lang="ru-RU" sz="2400" b="1" dirty="0">
                <a:effectLst/>
              </a:rPr>
              <a:t>  – </a:t>
            </a:r>
            <a:r>
              <a:rPr lang="ru-RU" sz="2400" b="1" dirty="0">
                <a:solidFill>
                  <a:srgbClr val="C00000"/>
                </a:solidFill>
              </a:rPr>
              <a:t>5</a:t>
            </a:r>
            <a:r>
              <a:rPr lang="ru-RU" sz="2400" b="1" dirty="0">
                <a:solidFill>
                  <a:srgbClr val="FF3300"/>
                </a:solidFill>
                <a:effectLst/>
              </a:rPr>
              <a:t> </a:t>
            </a:r>
            <a:r>
              <a:rPr lang="ru-RU" sz="2400" b="1" dirty="0">
                <a:effectLst/>
              </a:rPr>
              <a:t>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i="1" dirty="0">
                <a:effectLst/>
              </a:rPr>
              <a:t>Номер аудитории</a:t>
            </a:r>
            <a:r>
              <a:rPr lang="ru-RU" sz="2400" b="1" dirty="0">
                <a:effectLst/>
              </a:rPr>
              <a:t> – </a:t>
            </a:r>
            <a:r>
              <a:rPr lang="ru-RU" sz="2400" b="1" dirty="0">
                <a:solidFill>
                  <a:srgbClr val="C00000"/>
                </a:solidFill>
              </a:rPr>
              <a:t>225</a:t>
            </a:r>
            <a:r>
              <a:rPr lang="ru-RU" sz="2400" b="1" dirty="0">
                <a:solidFill>
                  <a:srgbClr val="FF3300"/>
                </a:solidFill>
                <a:effectLst/>
              </a:rPr>
              <a:t> </a:t>
            </a:r>
            <a:r>
              <a:rPr lang="ru-RU" sz="2400" b="1" dirty="0">
                <a:effectLst/>
              </a:rPr>
              <a:t> </a:t>
            </a:r>
            <a:r>
              <a:rPr lang="ru-RU" sz="2400" b="1" i="1" dirty="0">
                <a:effectLst/>
              </a:rPr>
              <a:t>Код предмета</a:t>
            </a:r>
            <a:r>
              <a:rPr lang="ru-RU" sz="2400" b="1" dirty="0">
                <a:effectLst/>
              </a:rPr>
              <a:t> – </a:t>
            </a:r>
            <a:r>
              <a:rPr lang="ru-RU" sz="2400" b="1" dirty="0">
                <a:solidFill>
                  <a:srgbClr val="C00000"/>
                </a:solidFill>
              </a:rPr>
              <a:t>01</a:t>
            </a:r>
            <a:r>
              <a:rPr lang="ru-RU" sz="2400" b="1" dirty="0">
                <a:effectLst/>
              </a:rPr>
              <a:t> </a:t>
            </a:r>
            <a:r>
              <a:rPr lang="ru-RU" sz="2400" b="1" i="1" dirty="0">
                <a:effectLst/>
              </a:rPr>
              <a:t>Предмет</a:t>
            </a:r>
            <a:r>
              <a:rPr lang="ru-RU" sz="2400" b="1" dirty="0">
                <a:effectLst/>
              </a:rPr>
              <a:t>  – </a:t>
            </a:r>
            <a:r>
              <a:rPr lang="ru-RU" sz="2400" b="1" dirty="0">
                <a:solidFill>
                  <a:srgbClr val="C00000"/>
                </a:solidFill>
              </a:rPr>
              <a:t>РУС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i="1" dirty="0">
                <a:effectLst/>
              </a:rPr>
              <a:t>Код учебного заведения тестируемого </a:t>
            </a:r>
            <a:r>
              <a:rPr lang="ru-RU" sz="2400" b="1" dirty="0">
                <a:effectLst/>
              </a:rPr>
              <a:t>–</a:t>
            </a:r>
            <a:r>
              <a:rPr lang="ru-RU" sz="2400" b="1" i="1" dirty="0">
                <a:effectLst/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402</a:t>
            </a:r>
            <a:r>
              <a:rPr lang="ru-RU" sz="2400" b="1" dirty="0">
                <a:effectLst/>
              </a:rPr>
              <a:t>  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i="1" dirty="0">
                <a:effectLst/>
              </a:rPr>
              <a:t>Дата</a:t>
            </a:r>
            <a:r>
              <a:rPr lang="ru-RU" sz="2400" b="1" dirty="0">
                <a:effectLst/>
              </a:rPr>
              <a:t> – </a:t>
            </a:r>
            <a:r>
              <a:rPr lang="ru-RU" sz="2400" b="1" dirty="0">
                <a:solidFill>
                  <a:srgbClr val="C00000"/>
                </a:solidFill>
              </a:rPr>
              <a:t>26.05.26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i="1" dirty="0">
                <a:effectLst/>
              </a:rPr>
              <a:t>Время начала</a:t>
            </a:r>
            <a:r>
              <a:rPr lang="ru-RU" sz="2400" b="1" dirty="0">
                <a:effectLst/>
              </a:rPr>
              <a:t> __________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i="1" dirty="0">
                <a:effectLst/>
              </a:rPr>
              <a:t>Время окончания</a:t>
            </a:r>
            <a:r>
              <a:rPr lang="ru-RU" sz="2400" b="1" dirty="0">
                <a:effectLst/>
              </a:rPr>
              <a:t> ______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i="1" dirty="0">
                <a:effectLst/>
              </a:rPr>
              <a:t>Отмена ошибочных меток</a:t>
            </a:r>
            <a:r>
              <a:rPr lang="ru-RU" sz="2400" b="1" dirty="0">
                <a:effectLst/>
              </a:rPr>
              <a:t>: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dirty="0">
                <a:effectLst/>
              </a:rPr>
              <a:t> А5 - 4                        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dirty="0">
                <a:effectLst/>
              </a:rPr>
              <a:t>где 5 -  № задания А, 4 - номер ответа, который отменяется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dirty="0">
                <a:effectLst/>
              </a:rPr>
              <a:t>В1 – СПОКОЙНЫЙ, где 1 – номер задания В, далее новый ответ. 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400" b="1" dirty="0"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dirty="0">
                <a:effectLst/>
              </a:rPr>
              <a:t>Адрес сайта, где будет размещена информация о результатах – </a:t>
            </a:r>
            <a:r>
              <a:rPr lang="en-US" sz="2400" b="1" u="sng" dirty="0">
                <a:solidFill>
                  <a:srgbClr val="C00000"/>
                </a:solidFill>
              </a:rPr>
              <a:t>RIK</a:t>
            </a:r>
            <a:r>
              <a:rPr lang="ru-RU" sz="2400" b="1" u="sng" dirty="0">
                <a:solidFill>
                  <a:srgbClr val="C00000"/>
                </a:solidFill>
              </a:rPr>
              <a:t>С</a:t>
            </a:r>
            <a:r>
              <a:rPr lang="en-US" sz="2400" b="1" u="sng" dirty="0">
                <a:solidFill>
                  <a:srgbClr val="C00000"/>
                </a:solidFill>
              </a:rPr>
              <a:t>.</a:t>
            </a:r>
            <a:r>
              <a:rPr lang="ru-RU" sz="2400" b="1" u="sng" dirty="0">
                <a:solidFill>
                  <a:srgbClr val="C00000"/>
                </a:solidFill>
              </a:rPr>
              <a:t>BY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904AAD-078C-4F2F-B3F9-FFACBB0B6176}"/>
              </a:ext>
            </a:extLst>
          </p:cNvPr>
          <p:cNvSpPr/>
          <p:nvPr/>
        </p:nvSpPr>
        <p:spPr>
          <a:xfrm>
            <a:off x="871189" y="1413286"/>
            <a:ext cx="7215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Пример оформления доски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63D550A-F466-4315-A24E-F017D468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2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776973" y="96176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 начала тестирования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76BD914-D0D6-4C04-8A63-CAB344E43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624452"/>
              </p:ext>
            </p:extLst>
          </p:nvPr>
        </p:nvGraphicFramePr>
        <p:xfrm>
          <a:off x="1293276" y="903754"/>
          <a:ext cx="9605448" cy="55382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8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7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7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352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предмета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выполнения, мин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вариантов /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представления теста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язык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Белорусский язык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69889"/>
                  </a:ext>
                </a:extLst>
              </a:tr>
              <a:tr h="371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710635"/>
                  </a:ext>
                </a:extLst>
              </a:tr>
              <a:tr h="371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Иностранные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языки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07,08,09,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История Беларуси в контексте всемирной истории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Обществоведение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02536"/>
                  </a:ext>
                </a:extLst>
              </a:tr>
            </a:tbl>
          </a:graphicData>
        </a:graphic>
      </p:graphicFrame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FEC7FB9-1BD4-4768-BB27-9A5FF589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4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947301" y="192458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 начала тестирования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6D477E-00C4-4810-BB27-9A0981BC2C4A}"/>
              </a:ext>
            </a:extLst>
          </p:cNvPr>
          <p:cNvSpPr/>
          <p:nvPr/>
        </p:nvSpPr>
        <p:spPr>
          <a:xfrm>
            <a:off x="685520" y="1003674"/>
            <a:ext cx="110271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тестируемых в аудиторию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осуществлять следующим образом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фиксирует жеребьевку и делает записи в ведомости.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 стоит у входа в аудиторию, пропускает тестируемых по одному в аудиторию, сверяет номер паспорта и пропуска, называет ФИО  участника тестирования, проверяет у него наличие запрещенных предметов 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мобильные телефоны,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smart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часы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 находится непосредственно в аудитории. Рассаживает тестируемых в соответствии со схемой нумерации мест в аудитории.  Он же следит за тем, чтобы абитуриенты не переговаривались и не менялись местами.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Абитуриенты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особыми индивидуальными потребностями могут не принимать участие в жеребьевке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абитуриентов с особыми индивидуальными потребностями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организатор, находящийся в аудитории, с учетом потребности в создании специальных условий.</a:t>
            </a:r>
          </a:p>
          <a:p>
            <a:pPr algn="just">
              <a:defRPr/>
            </a:pP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9ACDFD09-4394-4CB2-8E2D-7FD9D24B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3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430039" y="1514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 начала тестирования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9ACDFD09-4394-4CB2-8E2D-7FD9D24B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64E92B-88F3-4CE7-AD29-261A08DCD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312" y="811326"/>
            <a:ext cx="5667375" cy="58483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963742-D436-41CE-9D5F-D36F50D4AF14}"/>
              </a:ext>
            </a:extLst>
          </p:cNvPr>
          <p:cNvSpPr/>
          <p:nvPr/>
        </p:nvSpPr>
        <p:spPr>
          <a:xfrm>
            <a:off x="5149970" y="3925019"/>
            <a:ext cx="793630" cy="20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92B2D1B-FDF6-409C-9B7F-88689D5C1AA9}"/>
              </a:ext>
            </a:extLst>
          </p:cNvPr>
          <p:cNvSpPr/>
          <p:nvPr/>
        </p:nvSpPr>
        <p:spPr>
          <a:xfrm>
            <a:off x="3973902" y="1600397"/>
            <a:ext cx="793630" cy="176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30BB06F-996F-4BA2-81A0-58D022D52B45}"/>
              </a:ext>
            </a:extLst>
          </p:cNvPr>
          <p:cNvSpPr/>
          <p:nvPr/>
        </p:nvSpPr>
        <p:spPr>
          <a:xfrm>
            <a:off x="3867390" y="2304888"/>
            <a:ext cx="997908" cy="110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D688289-F7E0-4F02-B8FB-68F0EF3FC06A}"/>
              </a:ext>
            </a:extLst>
          </p:cNvPr>
          <p:cNvSpPr/>
          <p:nvPr/>
        </p:nvSpPr>
        <p:spPr>
          <a:xfrm>
            <a:off x="3973902" y="1973481"/>
            <a:ext cx="997908" cy="126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4E8795-5CF9-4DC8-BE26-AF18DA5646FD}"/>
              </a:ext>
            </a:extLst>
          </p:cNvPr>
          <p:cNvSpPr/>
          <p:nvPr/>
        </p:nvSpPr>
        <p:spPr>
          <a:xfrm>
            <a:off x="3973902" y="1977771"/>
            <a:ext cx="997908" cy="126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ADCD297-C03C-4FED-8C4F-02FAB8F0503F}"/>
              </a:ext>
            </a:extLst>
          </p:cNvPr>
          <p:cNvSpPr/>
          <p:nvPr/>
        </p:nvSpPr>
        <p:spPr>
          <a:xfrm>
            <a:off x="3953650" y="1822649"/>
            <a:ext cx="997908" cy="126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1A3BA-5FFB-4EBE-A4E3-6220D34CD5EA}"/>
              </a:ext>
            </a:extLst>
          </p:cNvPr>
          <p:cNvSpPr txBox="1"/>
          <p:nvPr/>
        </p:nvSpPr>
        <p:spPr>
          <a:xfrm>
            <a:off x="3876103" y="1569004"/>
            <a:ext cx="7066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FE718B-8560-4DE9-B034-B02F9BA1FF3D}"/>
              </a:ext>
            </a:extLst>
          </p:cNvPr>
          <p:cNvSpPr txBox="1"/>
          <p:nvPr/>
        </p:nvSpPr>
        <p:spPr>
          <a:xfrm>
            <a:off x="3888119" y="1731001"/>
            <a:ext cx="5361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5A3483-220E-43FB-9962-0DE2C00FDEFB}"/>
              </a:ext>
            </a:extLst>
          </p:cNvPr>
          <p:cNvSpPr txBox="1"/>
          <p:nvPr/>
        </p:nvSpPr>
        <p:spPr>
          <a:xfrm>
            <a:off x="3871519" y="1893319"/>
            <a:ext cx="101450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992E82-00B5-4C07-B711-E84E1B467FA7}"/>
              </a:ext>
            </a:extLst>
          </p:cNvPr>
          <p:cNvSpPr txBox="1"/>
          <p:nvPr/>
        </p:nvSpPr>
        <p:spPr>
          <a:xfrm>
            <a:off x="3867390" y="2234597"/>
            <a:ext cx="14253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1230654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H002PB3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730378-9A9C-40F4-AA2E-EC2DD2F5D1AD}"/>
              </a:ext>
            </a:extLst>
          </p:cNvPr>
          <p:cNvSpPr txBox="1"/>
          <p:nvPr/>
        </p:nvSpPr>
        <p:spPr>
          <a:xfrm>
            <a:off x="5025652" y="3899594"/>
            <a:ext cx="10721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729F0E-1E69-4280-98A3-F57275384F5E}"/>
              </a:ext>
            </a:extLst>
          </p:cNvPr>
          <p:cNvSpPr/>
          <p:nvPr/>
        </p:nvSpPr>
        <p:spPr>
          <a:xfrm>
            <a:off x="6096000" y="2304887"/>
            <a:ext cx="2833687" cy="16546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7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12827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E52515-5B31-41F0-98B6-0886A83CF183}"/>
              </a:ext>
            </a:extLst>
          </p:cNvPr>
          <p:cNvSpPr/>
          <p:nvPr/>
        </p:nvSpPr>
        <p:spPr>
          <a:xfrm>
            <a:off x="775168" y="177126"/>
            <a:ext cx="1102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 начала тестирования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E95B9-AB5A-4230-AD71-AD3571AC4B5D}"/>
              </a:ext>
            </a:extLst>
          </p:cNvPr>
          <p:cNvSpPr/>
          <p:nvPr/>
        </p:nvSpPr>
        <p:spPr>
          <a:xfrm>
            <a:off x="10116065" y="308918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889C4-C1BD-4F32-9659-5A17F9611D4E}"/>
              </a:ext>
            </a:extLst>
          </p:cNvPr>
          <p:cNvSpPr/>
          <p:nvPr/>
        </p:nvSpPr>
        <p:spPr>
          <a:xfrm>
            <a:off x="10128422" y="3216405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F4110D-E6B2-4FBD-9224-4561763F5F90}"/>
              </a:ext>
            </a:extLst>
          </p:cNvPr>
          <p:cNvSpPr/>
          <p:nvPr/>
        </p:nvSpPr>
        <p:spPr>
          <a:xfrm>
            <a:off x="10128419" y="3352329"/>
            <a:ext cx="82378" cy="98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6D477E-00C4-4810-BB27-9A0981BC2C4A}"/>
              </a:ext>
            </a:extLst>
          </p:cNvPr>
          <p:cNvSpPr/>
          <p:nvPr/>
        </p:nvSpPr>
        <p:spPr>
          <a:xfrm>
            <a:off x="775168" y="2070624"/>
            <a:ext cx="110271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Допуск в аудиторию по документам, удостоверяющим личность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паспорт гражданина Республики Беларусь;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вид на жительство в Республике Беларусь;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удостоверение беженца;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идентификационная карта гражданина РБ;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биометрический вид на жительство в РБ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иностранного гражданина;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биометрический вид на жительство в РБ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лица без гражданства;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справка, выдаваемая в случае утраты (хищения)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документа, удостоверяющего личность.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D3F06F30-9BCD-4EDC-95E4-B4C8C29C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114"/>
            <a:ext cx="2743200" cy="365125"/>
          </a:xfrm>
        </p:spPr>
        <p:txBody>
          <a:bodyPr/>
          <a:lstStyle/>
          <a:p>
            <a:fld id="{CFCBFA0B-AB82-42CD-AA85-D3D88DA19735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31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8625</TotalTime>
  <Words>2732</Words>
  <Application>Microsoft Office PowerPoint</Application>
  <PresentationFormat>Широкоэкранный</PresentationFormat>
  <Paragraphs>503</Paragraphs>
  <Slides>38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Garamond</vt:lpstr>
      <vt:lpstr>Tahoma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 Приёмной комиссии 2020</dc:title>
  <dc:creator>Пользователь</dc:creator>
  <cp:lastModifiedBy>Aleksandr Rudenkov</cp:lastModifiedBy>
  <cp:revision>861</cp:revision>
  <cp:lastPrinted>2026-05-20T15:36:55Z</cp:lastPrinted>
  <dcterms:created xsi:type="dcterms:W3CDTF">2020-09-10T14:51:02Z</dcterms:created>
  <dcterms:modified xsi:type="dcterms:W3CDTF">2026-05-20T15:52:05Z</dcterms:modified>
</cp:coreProperties>
</file>